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3" r:id="rId2"/>
    <p:sldId id="327" r:id="rId3"/>
    <p:sldId id="288" r:id="rId4"/>
    <p:sldId id="304" r:id="rId5"/>
    <p:sldId id="320" r:id="rId6"/>
    <p:sldId id="322" r:id="rId7"/>
    <p:sldId id="323" r:id="rId8"/>
    <p:sldId id="324" r:id="rId9"/>
    <p:sldId id="326" r:id="rId10"/>
    <p:sldId id="325" r:id="rId11"/>
    <p:sldId id="321" r:id="rId12"/>
    <p:sldId id="31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>
        <p:scale>
          <a:sx n="75" d="100"/>
          <a:sy n="75" d="100"/>
        </p:scale>
        <p:origin x="-6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3728E-A033-40E7-BA39-780212575B2E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77AE-CEE2-4EDA-B396-E95BA9143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7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92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79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19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05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21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3501800" y="2517533"/>
            <a:ext cx="5188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3501800" y="4193139"/>
            <a:ext cx="518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9941359" y="386673"/>
            <a:ext cx="1631643" cy="2869620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961385" y="3419782"/>
            <a:ext cx="1475128" cy="3397897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1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1_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109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1_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6444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1_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209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1_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94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2602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601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5010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1940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8484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37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3273067" y="0"/>
            <a:ext cx="564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3797979" y="1100567"/>
            <a:ext cx="4596000" cy="46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1219170" lvl="1" indent="-50798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828754" lvl="2" indent="-50798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2438339" lvl="3" indent="-50798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3047924" lvl="4" indent="-50798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3657509" lvl="5" indent="-50798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4267093" lvl="6" indent="-50798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4876678" lvl="7" indent="-50798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5486263" lvl="8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4791200" y="258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96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5488533" y="6410000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65" name="Google Shape;65;p4"/>
          <p:cNvGrpSpPr/>
          <p:nvPr/>
        </p:nvGrpSpPr>
        <p:grpSpPr>
          <a:xfrm>
            <a:off x="9169267" y="4453501"/>
            <a:ext cx="3022733" cy="2404500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3022584" cy="2338933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55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0663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792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1159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8490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7241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3183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3675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9344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9193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768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 half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608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6572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756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3934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355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4054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290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925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1_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042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1_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093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1_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653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1_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059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1_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686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6851600" cy="4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333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333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333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333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333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333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333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333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4883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9" r:id="rId5"/>
    <p:sldLayoutId id="2147483687" r:id="rId6"/>
    <p:sldLayoutId id="2147483683" r:id="rId7"/>
    <p:sldLayoutId id="2147483681" r:id="rId8"/>
    <p:sldLayoutId id="2147483672" r:id="rId9"/>
    <p:sldLayoutId id="2147483670" r:id="rId10"/>
    <p:sldLayoutId id="2147483669" r:id="rId11"/>
    <p:sldLayoutId id="2147483668" r:id="rId12"/>
    <p:sldLayoutId id="2147483666" r:id="rId13"/>
    <p:sldLayoutId id="2147483665" r:id="rId14"/>
    <p:sldLayoutId id="2147483694" r:id="rId15"/>
    <p:sldLayoutId id="2147483693" r:id="rId16"/>
    <p:sldLayoutId id="2147483692" r:id="rId17"/>
    <p:sldLayoutId id="2147483691" r:id="rId18"/>
    <p:sldLayoutId id="2147483690" r:id="rId19"/>
    <p:sldLayoutId id="2147483688" r:id="rId20"/>
    <p:sldLayoutId id="2147483686" r:id="rId21"/>
    <p:sldLayoutId id="2147483685" r:id="rId22"/>
    <p:sldLayoutId id="2147483684" r:id="rId23"/>
    <p:sldLayoutId id="2147483682" r:id="rId24"/>
    <p:sldLayoutId id="2147483680" r:id="rId25"/>
    <p:sldLayoutId id="2147483679" r:id="rId26"/>
    <p:sldLayoutId id="2147483678" r:id="rId27"/>
    <p:sldLayoutId id="2147483677" r:id="rId28"/>
    <p:sldLayoutId id="2147483676" r:id="rId29"/>
    <p:sldLayoutId id="2147483675" r:id="rId30"/>
    <p:sldLayoutId id="2147483674" r:id="rId31"/>
    <p:sldLayoutId id="2147483673" r:id="rId32"/>
    <p:sldLayoutId id="2147483671" r:id="rId33"/>
    <p:sldLayoutId id="2147483667" r:id="rId3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072717" y="2158739"/>
            <a:ext cx="8046565" cy="22557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800" b="1" u="sng" dirty="0">
                <a:latin typeface="+mj-lt"/>
              </a:rPr>
              <a:t>CHỦ ĐỀ</a:t>
            </a:r>
            <a:r>
              <a:rPr lang="en" sz="4800" b="1" dirty="0">
                <a:latin typeface="+mj-lt"/>
              </a:rPr>
              <a:t>: PHƯƠNG TRÌNH QUY VỀ PHƯƠNG TRÌNH BẬC NHẤT, BẬC HAI</a:t>
            </a:r>
          </a:p>
          <a:p>
            <a:pPr marL="0" indent="0"/>
            <a:r>
              <a:rPr lang="en" sz="3600" b="1" dirty="0">
                <a:solidFill>
                  <a:srgbClr val="FFFF00"/>
                </a:solidFill>
                <a:latin typeface="+mj-lt"/>
              </a:rPr>
              <a:t>(Tiết 2: PT chứa mẫu dưới dấu căn)</a:t>
            </a:r>
            <a:endParaRPr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78DD75-697B-4349-9C4E-CD31B3F898BB}"/>
              </a:ext>
            </a:extLst>
          </p:cNvPr>
          <p:cNvSpPr txBox="1"/>
          <p:nvPr/>
        </p:nvSpPr>
        <p:spPr>
          <a:xfrm>
            <a:off x="5811637" y="1462091"/>
            <a:ext cx="22378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667" b="1" kern="0" dirty="0">
                <a:solidFill>
                  <a:srgbClr val="FFFF00"/>
                </a:solidFill>
                <a:latin typeface="+mj-lt"/>
                <a:cs typeface="Arial"/>
                <a:sym typeface="Arial"/>
              </a:rPr>
              <a:t>ĐẠI SỐ 10</a:t>
            </a:r>
          </a:p>
        </p:txBody>
      </p:sp>
    </p:spTree>
    <p:extLst>
      <p:ext uri="{BB962C8B-B14F-4D97-AF65-F5344CB8AC3E}">
        <p14:creationId xmlns:p14="http://schemas.microsoft.com/office/powerpoint/2010/main" val="283864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D74703-EDFC-4FF3-85CE-03A7332B087C}"/>
              </a:ext>
            </a:extLst>
          </p:cNvPr>
          <p:cNvSpPr/>
          <p:nvPr/>
        </p:nvSpPr>
        <p:spPr>
          <a:xfrm>
            <a:off x="-112295" y="0"/>
            <a:ext cx="12480757" cy="701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C62697-D931-4D07-863E-046D223B5F48}"/>
              </a:ext>
            </a:extLst>
          </p:cNvPr>
          <p:cNvSpPr/>
          <p:nvPr/>
        </p:nvSpPr>
        <p:spPr>
          <a:xfrm>
            <a:off x="280416" y="369611"/>
            <a:ext cx="11598443" cy="6272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2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Google Shape;280;p19">
            <a:extLst>
              <a:ext uri="{FF2B5EF4-FFF2-40B4-BE49-F238E27FC236}">
                <a16:creationId xmlns:a16="http://schemas.microsoft.com/office/drawing/2014/main" xmlns="" id="{074B83F5-8013-4BCB-8CBD-9CCE49CEFEA7}"/>
              </a:ext>
            </a:extLst>
          </p:cNvPr>
          <p:cNvSpPr txBox="1">
            <a:spLocks/>
          </p:cNvSpPr>
          <p:nvPr/>
        </p:nvSpPr>
        <p:spPr>
          <a:xfrm>
            <a:off x="176469" y="39932"/>
            <a:ext cx="12192000" cy="50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defTabSz="1219170">
              <a:buClr>
                <a:srgbClr val="A5B0FE"/>
              </a:buClr>
            </a:pPr>
            <a:r>
              <a:rPr lang="en-GB" sz="2667" kern="0" dirty="0">
                <a:solidFill>
                  <a:srgbClr val="000000"/>
                </a:solidFill>
              </a:rPr>
              <a:t>V</a:t>
            </a:r>
            <a:r>
              <a:rPr lang="vi-VN" sz="2667" kern="0" dirty="0">
                <a:solidFill>
                  <a:srgbClr val="000000"/>
                </a:solidFill>
              </a:rPr>
              <a:t>. </a:t>
            </a:r>
            <a:r>
              <a:rPr lang="en-GB" sz="2667" u="sng" kern="0" dirty="0">
                <a:solidFill>
                  <a:srgbClr val="000000"/>
                </a:solidFill>
              </a:rPr>
              <a:t>MỘT SỐ BÀI TẬP LÀM THÊM</a:t>
            </a:r>
            <a:r>
              <a:rPr lang="vi-VN" sz="2667" u="sng" kern="0" dirty="0">
                <a:solidFill>
                  <a:srgbClr val="000000"/>
                </a:solidFill>
              </a:rPr>
              <a:t>: PHƯƠNG TRÌNH CHỨA ẨN</a:t>
            </a:r>
            <a:r>
              <a:rPr lang="en-GB" sz="2667" u="sng" kern="0" dirty="0">
                <a:solidFill>
                  <a:srgbClr val="000000"/>
                </a:solidFill>
              </a:rPr>
              <a:t> D</a:t>
            </a:r>
            <a:r>
              <a:rPr lang="vi-VN" sz="2667" u="sng" kern="0" dirty="0">
                <a:solidFill>
                  <a:srgbClr val="000000"/>
                </a:solidFill>
              </a:rPr>
              <a:t>Ư</a:t>
            </a:r>
            <a:r>
              <a:rPr lang="en-GB" sz="2667" u="sng" kern="0" dirty="0">
                <a:solidFill>
                  <a:srgbClr val="000000"/>
                </a:solidFill>
              </a:rPr>
              <a:t>ỚI DẤU CĂN</a:t>
            </a:r>
            <a:endParaRPr lang="vi-VN" sz="2667" u="sng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9618F4C-2671-491A-909F-94E91E15D2F7}"/>
                  </a:ext>
                </a:extLst>
              </p:cNvPr>
              <p:cNvSpPr txBox="1"/>
              <p:nvPr/>
            </p:nvSpPr>
            <p:spPr>
              <a:xfrm>
                <a:off x="443405" y="402287"/>
                <a:ext cx="9310196" cy="619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defTabSz="1219170">
                  <a:lnSpc>
                    <a:spcPct val="15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z="2667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Bài </a:t>
                </a:r>
                <a:r>
                  <a:rPr lang="en-GB" sz="2667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2667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4: </a:t>
                </a:r>
                <a:r>
                  <a:rPr lang="en-GB" sz="2667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Giải</a:t>
                </a:r>
                <a:r>
                  <a:rPr lang="en-GB" sz="2667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667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các</a:t>
                </a:r>
                <a:r>
                  <a:rPr lang="en-GB" sz="2667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2667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r>
                  <a:rPr lang="en-GB" sz="2667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marL="457189" indent="-457189" defTabSz="1219170">
                  <a:lnSpc>
                    <a:spcPct val="150000"/>
                  </a:lnSpc>
                  <a:buClr>
                    <a:srgbClr val="000000"/>
                  </a:buClr>
                  <a:buFont typeface="Arial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667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e>
                    </m:rad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</m:oMath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457189" indent="-457189" defTabSz="1219170">
                  <a:lnSpc>
                    <a:spcPct val="150000"/>
                  </a:lnSpc>
                  <a:buClr>
                    <a:srgbClr val="000000"/>
                  </a:buClr>
                  <a:buFont typeface="Arial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667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e>
                    </m:rad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</m:oMath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457189" indent="-457189" defTabSz="1219170">
                  <a:lnSpc>
                    <a:spcPct val="150000"/>
                  </a:lnSpc>
                  <a:buClr>
                    <a:srgbClr val="000000"/>
                  </a:buClr>
                  <a:buFont typeface="Arial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667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6</m:t>
                        </m:r>
                      </m:e>
                    </m:rad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6</m:t>
                    </m:r>
                  </m:oMath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457189" indent="-457189" defTabSz="1219170">
                  <a:lnSpc>
                    <a:spcPct val="150000"/>
                  </a:lnSpc>
                  <a:buClr>
                    <a:srgbClr val="000000"/>
                  </a:buClr>
                  <a:buFont typeface="Arial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667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  <m:sSup>
                          <m:sSupPr>
                            <m:ctrlP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e>
                    </m:rad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</m:oMath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457189" indent="-457189" defTabSz="1219170">
                  <a:lnSpc>
                    <a:spcPct val="150000"/>
                  </a:lnSpc>
                  <a:buClr>
                    <a:srgbClr val="000000"/>
                  </a:buClr>
                  <a:buFont typeface="Arial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667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  <m:sSup>
                          <m:sSupPr>
                            <m:ctrlP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10</m:t>
                        </m:r>
                      </m:e>
                    </m:rad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</m:oMath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457189" indent="-457189" defTabSz="1219170">
                  <a:lnSpc>
                    <a:spcPct val="150000"/>
                  </a:lnSpc>
                  <a:buClr>
                    <a:srgbClr val="000000"/>
                  </a:buClr>
                  <a:buFont typeface="Arial"/>
                  <a:buAutoNum type="alphaLcParenR"/>
                </a:pPr>
                <a14:m>
                  <m:oMath xmlns:m="http://schemas.openxmlformats.org/officeDocument/2006/math"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  <m:sSup>
                      <m:sSupPr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sSupPr>
                      <m:e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p>
                    </m:sSup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  <m:sSup>
                      <m:sSupPr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sSupPr>
                      <m:e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</m:oMath>
                </a14:m>
                <a:endParaRPr lang="en-GB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457189" indent="-457189" defTabSz="1219170">
                  <a:lnSpc>
                    <a:spcPct val="150000"/>
                  </a:lnSpc>
                  <a:buClr>
                    <a:srgbClr val="000000"/>
                  </a:buClr>
                  <a:buFont typeface="Arial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rad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4</m:t>
                    </m:r>
                    <m:sSup>
                      <m:sSupPr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sSupPr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e>
                    </m:rad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457189" indent="-457189" defTabSz="1219170">
                  <a:lnSpc>
                    <a:spcPct val="150000"/>
                  </a:lnSpc>
                  <a:buClr>
                    <a:srgbClr val="000000"/>
                  </a:buClr>
                  <a:buFont typeface="Arial"/>
                  <a:buAutoNum type="alphaLcParenR"/>
                </a:pPr>
                <a:endParaRPr lang="en-GB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618F4C-2671-491A-909F-94E91E15D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05" y="402287"/>
                <a:ext cx="9310196" cy="6196376"/>
              </a:xfrm>
              <a:prstGeom prst="rect">
                <a:avLst/>
              </a:prstGeom>
              <a:blipFill>
                <a:blip r:embed="rId3"/>
                <a:stretch>
                  <a:fillRect l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oogle Shape;568;p39">
            <a:extLst>
              <a:ext uri="{FF2B5EF4-FFF2-40B4-BE49-F238E27FC236}">
                <a16:creationId xmlns:a16="http://schemas.microsoft.com/office/drawing/2014/main" xmlns="" id="{7E8B81CC-FB31-4DD1-8C49-003B30FE331C}"/>
              </a:ext>
            </a:extLst>
          </p:cNvPr>
          <p:cNvGrpSpPr/>
          <p:nvPr/>
        </p:nvGrpSpPr>
        <p:grpSpPr>
          <a:xfrm>
            <a:off x="10286294" y="4786740"/>
            <a:ext cx="1463719" cy="1855333"/>
            <a:chOff x="6662738" y="3806825"/>
            <a:chExt cx="1732075" cy="2195488"/>
          </a:xfrm>
        </p:grpSpPr>
        <p:sp>
          <p:nvSpPr>
            <p:cNvPr id="18" name="Google Shape;569;p39">
              <a:extLst>
                <a:ext uri="{FF2B5EF4-FFF2-40B4-BE49-F238E27FC236}">
                  <a16:creationId xmlns:a16="http://schemas.microsoft.com/office/drawing/2014/main" xmlns="" id="{FDE57359-9613-4958-A979-9E862A0056B1}"/>
                </a:ext>
              </a:extLst>
            </p:cNvPr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70;p39">
              <a:extLst>
                <a:ext uri="{FF2B5EF4-FFF2-40B4-BE49-F238E27FC236}">
                  <a16:creationId xmlns:a16="http://schemas.microsoft.com/office/drawing/2014/main" xmlns="" id="{51D52815-E22C-4B1D-8A34-FA70A0E6DAD8}"/>
                </a:ext>
              </a:extLst>
            </p:cNvPr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71;p39">
              <a:extLst>
                <a:ext uri="{FF2B5EF4-FFF2-40B4-BE49-F238E27FC236}">
                  <a16:creationId xmlns:a16="http://schemas.microsoft.com/office/drawing/2014/main" xmlns="" id="{857811F9-A415-4DF2-B75F-C91686848DB7}"/>
                </a:ext>
              </a:extLst>
            </p:cNvPr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72;p39">
              <a:extLst>
                <a:ext uri="{FF2B5EF4-FFF2-40B4-BE49-F238E27FC236}">
                  <a16:creationId xmlns:a16="http://schemas.microsoft.com/office/drawing/2014/main" xmlns="" id="{C91BB611-BDF8-4766-9013-649D2515312B}"/>
                </a:ext>
              </a:extLst>
            </p:cNvPr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73;p39">
              <a:extLst>
                <a:ext uri="{FF2B5EF4-FFF2-40B4-BE49-F238E27FC236}">
                  <a16:creationId xmlns:a16="http://schemas.microsoft.com/office/drawing/2014/main" xmlns="" id="{0B9D2C24-90FC-4099-9E1C-F27C107A12EC}"/>
                </a:ext>
              </a:extLst>
            </p:cNvPr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74;p39">
              <a:extLst>
                <a:ext uri="{FF2B5EF4-FFF2-40B4-BE49-F238E27FC236}">
                  <a16:creationId xmlns:a16="http://schemas.microsoft.com/office/drawing/2014/main" xmlns="" id="{96531A68-085A-4FB2-8177-D53B31097410}"/>
                </a:ext>
              </a:extLst>
            </p:cNvPr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575;p39">
              <a:extLst>
                <a:ext uri="{FF2B5EF4-FFF2-40B4-BE49-F238E27FC236}">
                  <a16:creationId xmlns:a16="http://schemas.microsoft.com/office/drawing/2014/main" xmlns="" id="{98A2C5D0-B5E1-4B3C-9A33-2080B8CE1EB9}"/>
                </a:ext>
              </a:extLst>
            </p:cNvPr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76;p39">
              <a:extLst>
                <a:ext uri="{FF2B5EF4-FFF2-40B4-BE49-F238E27FC236}">
                  <a16:creationId xmlns:a16="http://schemas.microsoft.com/office/drawing/2014/main" xmlns="" id="{28F85412-3A73-4E84-91AC-E71CB882174F}"/>
                </a:ext>
              </a:extLst>
            </p:cNvPr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577;p39">
              <a:extLst>
                <a:ext uri="{FF2B5EF4-FFF2-40B4-BE49-F238E27FC236}">
                  <a16:creationId xmlns:a16="http://schemas.microsoft.com/office/drawing/2014/main" xmlns="" id="{3B2944D9-2770-41EC-9745-AA5CF7A03403}"/>
                </a:ext>
              </a:extLst>
            </p:cNvPr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578;p39">
              <a:extLst>
                <a:ext uri="{FF2B5EF4-FFF2-40B4-BE49-F238E27FC236}">
                  <a16:creationId xmlns:a16="http://schemas.microsoft.com/office/drawing/2014/main" xmlns="" id="{4292EB8E-018B-4396-A4F6-BEE995760852}"/>
                </a:ext>
              </a:extLst>
            </p:cNvPr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79;p39">
              <a:extLst>
                <a:ext uri="{FF2B5EF4-FFF2-40B4-BE49-F238E27FC236}">
                  <a16:creationId xmlns:a16="http://schemas.microsoft.com/office/drawing/2014/main" xmlns="" id="{C2B8ADBA-62C7-450C-B73B-E940DF34B4AE}"/>
                </a:ext>
              </a:extLst>
            </p:cNvPr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580;p39">
              <a:extLst>
                <a:ext uri="{FF2B5EF4-FFF2-40B4-BE49-F238E27FC236}">
                  <a16:creationId xmlns:a16="http://schemas.microsoft.com/office/drawing/2014/main" xmlns="" id="{507DF336-EF83-4538-9E9F-EC73D01C277F}"/>
                </a:ext>
              </a:extLst>
            </p:cNvPr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581;p39">
              <a:extLst>
                <a:ext uri="{FF2B5EF4-FFF2-40B4-BE49-F238E27FC236}">
                  <a16:creationId xmlns:a16="http://schemas.microsoft.com/office/drawing/2014/main" xmlns="" id="{99C600E5-FFF8-4993-87B7-ED3A04C6DA53}"/>
                </a:ext>
              </a:extLst>
            </p:cNvPr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82;p39">
              <a:extLst>
                <a:ext uri="{FF2B5EF4-FFF2-40B4-BE49-F238E27FC236}">
                  <a16:creationId xmlns:a16="http://schemas.microsoft.com/office/drawing/2014/main" xmlns="" id="{F8540AB7-E911-4CF6-AA32-5028E72A9CA9}"/>
                </a:ext>
              </a:extLst>
            </p:cNvPr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83;p39">
              <a:extLst>
                <a:ext uri="{FF2B5EF4-FFF2-40B4-BE49-F238E27FC236}">
                  <a16:creationId xmlns:a16="http://schemas.microsoft.com/office/drawing/2014/main" xmlns="" id="{4D531217-1423-4F76-ACF7-B1AF1D65DFAD}"/>
                </a:ext>
              </a:extLst>
            </p:cNvPr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84;p39">
              <a:extLst>
                <a:ext uri="{FF2B5EF4-FFF2-40B4-BE49-F238E27FC236}">
                  <a16:creationId xmlns:a16="http://schemas.microsoft.com/office/drawing/2014/main" xmlns="" id="{3A9068B6-A901-4D23-A749-C08F80C4CC01}"/>
                </a:ext>
              </a:extLst>
            </p:cNvPr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85;p39">
              <a:extLst>
                <a:ext uri="{FF2B5EF4-FFF2-40B4-BE49-F238E27FC236}">
                  <a16:creationId xmlns:a16="http://schemas.microsoft.com/office/drawing/2014/main" xmlns="" id="{5D04BE64-9B9A-4681-89DF-E704BDEC32E4}"/>
                </a:ext>
              </a:extLst>
            </p:cNvPr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86;p39">
              <a:extLst>
                <a:ext uri="{FF2B5EF4-FFF2-40B4-BE49-F238E27FC236}">
                  <a16:creationId xmlns:a16="http://schemas.microsoft.com/office/drawing/2014/main" xmlns="" id="{A7CC5A2F-DD47-4C7A-B51D-1D45C05FB662}"/>
                </a:ext>
              </a:extLst>
            </p:cNvPr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4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C7DEAA-7A8A-4C8B-8E85-5904FD7A7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633"/>
            <a:ext cx="12192000" cy="63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0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>
            <a:spLocks noGrp="1"/>
          </p:cNvSpPr>
          <p:nvPr>
            <p:ph type="ctrTitle" idx="4294967295"/>
          </p:nvPr>
        </p:nvSpPr>
        <p:spPr>
          <a:xfrm>
            <a:off x="151275" y="1676939"/>
            <a:ext cx="6485200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8000" dirty="0"/>
              <a:t>CẢM ƠN</a:t>
            </a:r>
            <a:endParaRPr sz="8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AFDCA8-A6E0-410A-A539-0871C2B34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850" y="-151610"/>
            <a:ext cx="7034257" cy="70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54F0F67-9ED8-4F48-8146-44AA49BE1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6120" y="1100567"/>
            <a:ext cx="5577839" cy="4656800"/>
          </a:xfrm>
        </p:spPr>
        <p:txBody>
          <a:bodyPr/>
          <a:lstStyle/>
          <a:p>
            <a:pPr marL="101598" indent="0">
              <a:buNone/>
            </a:pPr>
            <a:r>
              <a:rPr lang="en-GB" sz="2800" b="1" dirty="0"/>
              <a:t>YÊU CẦU BÀI HỌC</a:t>
            </a:r>
          </a:p>
          <a:p>
            <a:pPr algn="l"/>
            <a:r>
              <a:rPr lang="en-GB" sz="2800" dirty="0" err="1"/>
              <a:t>Nắm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các</a:t>
            </a:r>
            <a:r>
              <a:rPr lang="en-GB" sz="2800" dirty="0"/>
              <a:t> </a:t>
            </a:r>
            <a:r>
              <a:rPr lang="en-GB" sz="2800" dirty="0" err="1"/>
              <a:t>dạng</a:t>
            </a:r>
            <a:r>
              <a:rPr lang="en-GB" sz="2800" dirty="0"/>
              <a:t> </a:t>
            </a:r>
            <a:r>
              <a:rPr lang="en-GB" sz="2800" dirty="0" err="1"/>
              <a:t>cơ</a:t>
            </a:r>
            <a:r>
              <a:rPr lang="en-GB" sz="2800" dirty="0"/>
              <a:t> </a:t>
            </a:r>
            <a:r>
              <a:rPr lang="en-GB" sz="2800" dirty="0" err="1"/>
              <a:t>bản</a:t>
            </a:r>
            <a:r>
              <a:rPr lang="en-GB" sz="2800" dirty="0"/>
              <a:t> </a:t>
            </a:r>
            <a:r>
              <a:rPr lang="en-GB" sz="2800" dirty="0" err="1"/>
              <a:t>của</a:t>
            </a:r>
            <a:r>
              <a:rPr lang="en-GB" sz="2800" dirty="0"/>
              <a:t> PT </a:t>
            </a:r>
            <a:r>
              <a:rPr lang="en-GB" sz="2800" dirty="0" err="1"/>
              <a:t>chứa</a:t>
            </a:r>
            <a:r>
              <a:rPr lang="en-GB" sz="2800" dirty="0"/>
              <a:t> </a:t>
            </a:r>
            <a:r>
              <a:rPr lang="en-GB" sz="2800" dirty="0" err="1"/>
              <a:t>mẫu</a:t>
            </a:r>
            <a:r>
              <a:rPr lang="en-GB" sz="2800" dirty="0"/>
              <a:t> </a:t>
            </a:r>
            <a:r>
              <a:rPr lang="en-GB" sz="2800" dirty="0" err="1"/>
              <a:t>dưới</a:t>
            </a:r>
            <a:r>
              <a:rPr lang="en-GB" sz="2800" dirty="0"/>
              <a:t> </a:t>
            </a:r>
            <a:r>
              <a:rPr lang="en-GB" sz="2800" dirty="0" err="1"/>
              <a:t>dấu</a:t>
            </a:r>
            <a:r>
              <a:rPr lang="en-GB" sz="2800" dirty="0"/>
              <a:t> </a:t>
            </a:r>
            <a:r>
              <a:rPr lang="en-GB" sz="2800" dirty="0" err="1"/>
              <a:t>căn</a:t>
            </a:r>
            <a:endParaRPr lang="en-GB" sz="2800" dirty="0"/>
          </a:p>
          <a:p>
            <a:pPr algn="l"/>
            <a:r>
              <a:rPr lang="en-GB" sz="2800" dirty="0" err="1"/>
              <a:t>Giải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các</a:t>
            </a:r>
            <a:r>
              <a:rPr lang="en-GB" sz="2800" dirty="0"/>
              <a:t> BT </a:t>
            </a:r>
            <a:r>
              <a:rPr lang="en-GB" sz="2800" dirty="0" err="1"/>
              <a:t>cơ</a:t>
            </a:r>
            <a:r>
              <a:rPr lang="en-GB" sz="2800" dirty="0"/>
              <a:t> </a:t>
            </a:r>
            <a:r>
              <a:rPr lang="en-GB" sz="2800" dirty="0" err="1"/>
              <a:t>bản</a:t>
            </a:r>
            <a:endParaRPr lang="en-GB" sz="2800" dirty="0"/>
          </a:p>
          <a:p>
            <a:pPr algn="l"/>
            <a:r>
              <a:rPr lang="en-GB" sz="2800" dirty="0" err="1"/>
              <a:t>Luyện</a:t>
            </a:r>
            <a:r>
              <a:rPr lang="en-GB" sz="2800" dirty="0"/>
              <a:t> </a:t>
            </a:r>
            <a:r>
              <a:rPr lang="en-GB" sz="2800" dirty="0" err="1"/>
              <a:t>tập</a:t>
            </a:r>
            <a:r>
              <a:rPr lang="en-GB" sz="2800" dirty="0"/>
              <a:t> </a:t>
            </a:r>
            <a:r>
              <a:rPr lang="en-GB" sz="2800" dirty="0" err="1"/>
              <a:t>thêm</a:t>
            </a:r>
            <a:r>
              <a:rPr lang="en-GB" sz="2800" dirty="0"/>
              <a:t> </a:t>
            </a:r>
            <a:r>
              <a:rPr lang="en-GB" sz="2800" dirty="0" err="1"/>
              <a:t>phần</a:t>
            </a:r>
            <a:r>
              <a:rPr lang="en-GB" sz="2800" dirty="0"/>
              <a:t> BTVN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trắc</a:t>
            </a:r>
            <a:r>
              <a:rPr lang="en-GB" sz="2800" dirty="0"/>
              <a:t> </a:t>
            </a:r>
            <a:r>
              <a:rPr lang="en-GB" sz="2800" dirty="0" err="1"/>
              <a:t>nghiệm</a:t>
            </a:r>
            <a:r>
              <a:rPr lang="en-GB" sz="2800" dirty="0"/>
              <a:t> </a:t>
            </a:r>
            <a:r>
              <a:rPr lang="en-GB" sz="2800" dirty="0" err="1"/>
              <a:t>ôn</a:t>
            </a:r>
            <a:r>
              <a:rPr lang="en-GB" sz="2800" dirty="0"/>
              <a:t> </a:t>
            </a:r>
            <a:r>
              <a:rPr lang="en-GB" sz="2800" dirty="0" err="1"/>
              <a:t>tập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95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>
            <a:spLocks noGrp="1"/>
          </p:cNvSpPr>
          <p:nvPr>
            <p:ph type="ctrTitle" idx="4294967295"/>
          </p:nvPr>
        </p:nvSpPr>
        <p:spPr>
          <a:xfrm>
            <a:off x="4305393" y="1718227"/>
            <a:ext cx="6540500" cy="119168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800" dirty="0">
                <a:solidFill>
                  <a:srgbClr val="FFFFFF"/>
                </a:solidFill>
              </a:rPr>
              <a:t>DẠNG 3.1:</a:t>
            </a:r>
            <a:endParaRPr sz="4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Google Shape;385;p29"/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6307565" y="1713152"/>
                <a:ext cx="5389033" cy="1786467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rad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3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sz="3200" dirty="0"/>
              </a:p>
            </p:txBody>
          </p:sp>
        </mc:Choice>
        <mc:Fallback xmlns="">
          <p:sp>
            <p:nvSpPr>
              <p:cNvPr id="385" name="Google Shape;385;p2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6307565" y="1713152"/>
                <a:ext cx="5389033" cy="178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280;p19">
            <a:extLst>
              <a:ext uri="{FF2B5EF4-FFF2-40B4-BE49-F238E27FC236}">
                <a16:creationId xmlns:a16="http://schemas.microsoft.com/office/drawing/2014/main" xmlns="" id="{E6A13B0F-4F7A-4D6D-AD96-284095661DF5}"/>
              </a:ext>
            </a:extLst>
          </p:cNvPr>
          <p:cNvSpPr txBox="1">
            <a:spLocks/>
          </p:cNvSpPr>
          <p:nvPr/>
        </p:nvSpPr>
        <p:spPr>
          <a:xfrm>
            <a:off x="0" y="-155493"/>
            <a:ext cx="12192000" cy="75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defTabSz="1219170">
              <a:buClr>
                <a:srgbClr val="A5B0FE"/>
              </a:buClr>
            </a:pPr>
            <a:r>
              <a:rPr lang="vi-VN" sz="3733" kern="0" dirty="0">
                <a:solidFill>
                  <a:srgbClr val="000000"/>
                </a:solidFill>
              </a:rPr>
              <a:t>I</a:t>
            </a:r>
            <a:r>
              <a:rPr lang="en-GB" sz="3733" kern="0" dirty="0">
                <a:solidFill>
                  <a:srgbClr val="000000"/>
                </a:solidFill>
              </a:rPr>
              <a:t>II</a:t>
            </a:r>
            <a:r>
              <a:rPr lang="vi-VN" sz="3733" kern="0" dirty="0">
                <a:solidFill>
                  <a:srgbClr val="000000"/>
                </a:solidFill>
              </a:rPr>
              <a:t>. </a:t>
            </a:r>
            <a:r>
              <a:rPr lang="vi-VN" sz="3733" u="sng" kern="0" dirty="0">
                <a:solidFill>
                  <a:srgbClr val="000000"/>
                </a:solidFill>
              </a:rPr>
              <a:t>DẠNG </a:t>
            </a:r>
            <a:r>
              <a:rPr lang="en-GB" sz="3733" u="sng" kern="0" dirty="0">
                <a:solidFill>
                  <a:srgbClr val="000000"/>
                </a:solidFill>
              </a:rPr>
              <a:t>3</a:t>
            </a:r>
            <a:r>
              <a:rPr lang="vi-VN" sz="3733" u="sng" kern="0" dirty="0">
                <a:solidFill>
                  <a:srgbClr val="000000"/>
                </a:solidFill>
              </a:rPr>
              <a:t>: PHƯƠNG TRÌNH CHỨA ẨN</a:t>
            </a:r>
            <a:r>
              <a:rPr lang="en-GB" sz="3733" u="sng" kern="0" dirty="0">
                <a:solidFill>
                  <a:srgbClr val="000000"/>
                </a:solidFill>
              </a:rPr>
              <a:t> DƯỚI DẤU CĂN</a:t>
            </a:r>
            <a:endParaRPr lang="vi-VN" sz="3733" u="sng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C22DB00-C466-47D6-8CFF-474EFF2744C9}"/>
                  </a:ext>
                </a:extLst>
              </p:cNvPr>
              <p:cNvSpPr txBox="1"/>
              <p:nvPr/>
            </p:nvSpPr>
            <p:spPr>
              <a:xfrm>
                <a:off x="81201" y="431451"/>
                <a:ext cx="4008560" cy="405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just" defTabSz="1219170">
                  <a:lnSpc>
                    <a:spcPct val="15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z="2933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Điều </a:t>
                </a:r>
                <a:r>
                  <a:rPr lang="en-GB" sz="2933" u="sng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kiện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667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e>
                    </m:rad>
                  </m:oMath>
                </a14:m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xác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định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𝐴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≥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0</m:t>
                    </m:r>
                  </m:oMath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z="2667" u="sng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Ví</a:t>
                </a:r>
                <a:r>
                  <a:rPr lang="en-GB" sz="2667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667" u="sng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dụ</a:t>
                </a:r>
                <a:r>
                  <a:rPr lang="en-GB" sz="2667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: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  <m: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e>
                      </m:rad>
                      <m:r>
                        <a:rPr lang="en-GB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GB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GB" sz="26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  <m: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</m:rad>
                      <m:r>
                        <a:rPr lang="en-GB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/>
                              <a:sym typeface="Arial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lang="en-GB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…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22DB00-C466-47D6-8CFF-474EFF27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1" y="431451"/>
                <a:ext cx="4008560" cy="4050211"/>
              </a:xfrm>
              <a:prstGeom prst="rect">
                <a:avLst/>
              </a:prstGeom>
              <a:blipFill>
                <a:blip r:embed="rId4"/>
                <a:stretch>
                  <a:fillRect l="-2888" b="-30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384;p29">
            <a:extLst>
              <a:ext uri="{FF2B5EF4-FFF2-40B4-BE49-F238E27FC236}">
                <a16:creationId xmlns:a16="http://schemas.microsoft.com/office/drawing/2014/main" xmlns="" id="{8704DE5B-DD24-42B5-AFBF-E86C6F1FE738}"/>
              </a:ext>
            </a:extLst>
          </p:cNvPr>
          <p:cNvSpPr txBox="1">
            <a:spLocks/>
          </p:cNvSpPr>
          <p:nvPr/>
        </p:nvSpPr>
        <p:spPr>
          <a:xfrm>
            <a:off x="4305392" y="2897675"/>
            <a:ext cx="6540800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defTabSz="1219170">
              <a:buClr>
                <a:srgbClr val="A5B0FE"/>
              </a:buClr>
            </a:pPr>
            <a:r>
              <a:rPr lang="en-GB" sz="4800" kern="0" dirty="0">
                <a:solidFill>
                  <a:srgbClr val="FFFFFF"/>
                </a:solidFill>
              </a:rPr>
              <a:t>DẠNG 3.2: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DA82759-2826-4F99-89E0-0784901504D5}"/>
                  </a:ext>
                </a:extLst>
              </p:cNvPr>
              <p:cNvSpPr txBox="1"/>
              <p:nvPr/>
            </p:nvSpPr>
            <p:spPr>
              <a:xfrm>
                <a:off x="5227024" y="3830327"/>
                <a:ext cx="6176211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radPr>
                        <m:deg/>
                        <m:e>
                          <m: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Barlow Light"/>
                            </a:rPr>
                            <m:t>𝐴</m:t>
                          </m:r>
                        </m:e>
                      </m:rad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Barlow Light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radPr>
                        <m:deg/>
                        <m:e>
                          <m: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Barlow Light"/>
                            </a:rPr>
                            <m:t>𝐵</m:t>
                          </m:r>
                        </m:e>
                      </m:rad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Barlow Light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Barlow Light"/>
                                </a:rPr>
                              </m:ctrlPr>
                            </m:eqArrPr>
                            <m:e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𝐴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≥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0</m:t>
                              </m:r>
                              <m:r>
                                <a:rPr lang="en-GB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 (</m:t>
                              </m:r>
                              <m:r>
                                <a:rPr lang="en-GB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𝐵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≥</m:t>
                              </m:r>
                              <m:r>
                                <a:rPr lang="en-GB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0</m:t>
                              </m:r>
                              <m:r>
                                <a:rPr lang="en-GB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𝐴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=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𝐵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A82759-2826-4F99-89E0-078490150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24" y="3830327"/>
                <a:ext cx="6176211" cy="1190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384;p29">
            <a:extLst>
              <a:ext uri="{FF2B5EF4-FFF2-40B4-BE49-F238E27FC236}">
                <a16:creationId xmlns:a16="http://schemas.microsoft.com/office/drawing/2014/main" xmlns="" id="{ABFC8BC4-D0D9-425F-8825-81501BB81BCB}"/>
              </a:ext>
            </a:extLst>
          </p:cNvPr>
          <p:cNvSpPr txBox="1">
            <a:spLocks/>
          </p:cNvSpPr>
          <p:nvPr/>
        </p:nvSpPr>
        <p:spPr>
          <a:xfrm>
            <a:off x="4305092" y="4648924"/>
            <a:ext cx="6540800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defTabSz="1219170">
              <a:buClr>
                <a:srgbClr val="A5B0FE"/>
              </a:buClr>
            </a:pPr>
            <a:r>
              <a:rPr lang="en-GB" sz="4800" kern="0" dirty="0">
                <a:solidFill>
                  <a:srgbClr val="FFFFFF"/>
                </a:solidFill>
              </a:rPr>
              <a:t>DẠNG 3.3: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CBDE534-4473-4022-A9CF-2F51F144939A}"/>
                  </a:ext>
                </a:extLst>
              </p:cNvPr>
              <p:cNvSpPr txBox="1"/>
              <p:nvPr/>
            </p:nvSpPr>
            <p:spPr>
              <a:xfrm>
                <a:off x="4487387" y="5602856"/>
                <a:ext cx="6176211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ts val="800"/>
                  </a:spcBef>
                  <a:buClr>
                    <a:srgbClr val="A5B0FE"/>
                  </a:buClr>
                  <a:buSzPts val="24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/>
                              <a:sym typeface="Barlow Light"/>
                            </a:rPr>
                          </m:ctrlPr>
                        </m:radPr>
                        <m:deg/>
                        <m:e>
                          <m: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Barlow Light"/>
                            </a:rPr>
                            <m:t>𝐴</m:t>
                          </m:r>
                        </m:e>
                      </m:rad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Barlow Light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/>
                              <a:sym typeface="Barlow Light"/>
                            </a:rPr>
                          </m:ctrlPr>
                        </m:radPr>
                        <m:deg/>
                        <m:e>
                          <m: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Barlow Light"/>
                            </a:rPr>
                            <m:t>𝐵</m:t>
                          </m:r>
                        </m:e>
                      </m:rad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Barlow Light"/>
                        </a:rPr>
                        <m:t>=</m:t>
                      </m:r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Barlow Light"/>
                        </a:rPr>
                        <m:t>0</m:t>
                      </m:r>
                      <m:r>
                        <a:rPr lang="ar-AE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Barlow Light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sz="32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Barlow Light"/>
                                </a:rPr>
                              </m:ctrlPr>
                            </m:eqArrPr>
                            <m:e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𝐴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=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𝐵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=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AE" sz="3200" kern="0" dirty="0">
                  <a:solidFill>
                    <a:srgbClr val="000000"/>
                  </a:solidFill>
                  <a:latin typeface="Barlow Light"/>
                  <a:cs typeface="Arial"/>
                  <a:sym typeface="Barlow Ligh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BDE534-4473-4022-A9CF-2F51F1449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87" y="5602856"/>
                <a:ext cx="6176211" cy="11908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85F5535-FDFA-4593-A5C6-D03040026ACB}"/>
              </a:ext>
            </a:extLst>
          </p:cNvPr>
          <p:cNvSpPr txBox="1"/>
          <p:nvPr/>
        </p:nvSpPr>
        <p:spPr>
          <a:xfrm>
            <a:off x="4089761" y="863323"/>
            <a:ext cx="6585283" cy="68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933" u="sng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GB" sz="2933" u="sng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2933" u="sng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dạng</a:t>
            </a:r>
            <a:r>
              <a:rPr lang="en-GB" sz="2933" u="sng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PT </a:t>
            </a:r>
            <a:r>
              <a:rPr lang="en-GB" sz="2933" u="sng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chứa</a:t>
            </a:r>
            <a:r>
              <a:rPr lang="en-GB" sz="2933" u="sng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2933" u="sng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dấu</a:t>
            </a:r>
            <a:r>
              <a:rPr lang="en-GB" sz="2933" u="sng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2933" u="sng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căn</a:t>
            </a:r>
            <a:r>
              <a:rPr lang="en-GB" sz="2933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: </a:t>
            </a:r>
          </a:p>
        </p:txBody>
      </p:sp>
      <p:grpSp>
        <p:nvGrpSpPr>
          <p:cNvPr id="25" name="Google Shape;587;p39">
            <a:extLst>
              <a:ext uri="{FF2B5EF4-FFF2-40B4-BE49-F238E27FC236}">
                <a16:creationId xmlns:a16="http://schemas.microsoft.com/office/drawing/2014/main" xmlns="" id="{E3728DD9-45DD-493F-A67C-4C95DD604539}"/>
              </a:ext>
            </a:extLst>
          </p:cNvPr>
          <p:cNvGrpSpPr/>
          <p:nvPr/>
        </p:nvGrpSpPr>
        <p:grpSpPr>
          <a:xfrm rot="10800000" flipH="1">
            <a:off x="-1" y="4251158"/>
            <a:ext cx="3753852" cy="2621981"/>
            <a:chOff x="9598025" y="882650"/>
            <a:chExt cx="2266938" cy="1754200"/>
          </a:xfrm>
          <a:solidFill>
            <a:schemeClr val="accent1"/>
          </a:solidFill>
        </p:grpSpPr>
        <p:sp>
          <p:nvSpPr>
            <p:cNvPr id="26" name="Google Shape;588;p39">
              <a:extLst>
                <a:ext uri="{FF2B5EF4-FFF2-40B4-BE49-F238E27FC236}">
                  <a16:creationId xmlns:a16="http://schemas.microsoft.com/office/drawing/2014/main" xmlns="" id="{AC80CA63-A555-46B3-9E57-C6C3E9DCD2C7}"/>
                </a:ext>
              </a:extLst>
            </p:cNvPr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89;p39">
              <a:extLst>
                <a:ext uri="{FF2B5EF4-FFF2-40B4-BE49-F238E27FC236}">
                  <a16:creationId xmlns:a16="http://schemas.microsoft.com/office/drawing/2014/main" xmlns="" id="{CCF30D46-B5C4-4E2F-BF38-62E44439A556}"/>
                </a:ext>
              </a:extLst>
            </p:cNvPr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90;p39">
              <a:extLst>
                <a:ext uri="{FF2B5EF4-FFF2-40B4-BE49-F238E27FC236}">
                  <a16:creationId xmlns:a16="http://schemas.microsoft.com/office/drawing/2014/main" xmlns="" id="{8193C144-7F52-4642-A95D-55F7715C2C0B}"/>
                </a:ext>
              </a:extLst>
            </p:cNvPr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91;p39">
              <a:extLst>
                <a:ext uri="{FF2B5EF4-FFF2-40B4-BE49-F238E27FC236}">
                  <a16:creationId xmlns:a16="http://schemas.microsoft.com/office/drawing/2014/main" xmlns="" id="{6AFC7D06-987C-41DD-A887-4CB67F77C0BC}"/>
                </a:ext>
              </a:extLst>
            </p:cNvPr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530;p39">
            <a:extLst>
              <a:ext uri="{FF2B5EF4-FFF2-40B4-BE49-F238E27FC236}">
                <a16:creationId xmlns:a16="http://schemas.microsoft.com/office/drawing/2014/main" xmlns="" id="{0A00B65B-BC50-47FA-BB81-A567C1D65741}"/>
              </a:ext>
            </a:extLst>
          </p:cNvPr>
          <p:cNvGrpSpPr/>
          <p:nvPr/>
        </p:nvGrpSpPr>
        <p:grpSpPr>
          <a:xfrm rot="16200000">
            <a:off x="10955869" y="514202"/>
            <a:ext cx="894735" cy="1573599"/>
            <a:chOff x="4395788" y="4144963"/>
            <a:chExt cx="1058775" cy="1862100"/>
          </a:xfrm>
        </p:grpSpPr>
        <p:sp>
          <p:nvSpPr>
            <p:cNvPr id="34" name="Google Shape;531;p39">
              <a:extLst>
                <a:ext uri="{FF2B5EF4-FFF2-40B4-BE49-F238E27FC236}">
                  <a16:creationId xmlns:a16="http://schemas.microsoft.com/office/drawing/2014/main" xmlns="" id="{27816077-02B0-4EB6-9263-43A5252674AF}"/>
                </a:ext>
              </a:extLst>
            </p:cNvPr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532;p39">
              <a:extLst>
                <a:ext uri="{FF2B5EF4-FFF2-40B4-BE49-F238E27FC236}">
                  <a16:creationId xmlns:a16="http://schemas.microsoft.com/office/drawing/2014/main" xmlns="" id="{9B523D29-431A-46D1-AF7F-8F20FA999698}"/>
                </a:ext>
              </a:extLst>
            </p:cNvPr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39;p39">
              <a:extLst>
                <a:ext uri="{FF2B5EF4-FFF2-40B4-BE49-F238E27FC236}">
                  <a16:creationId xmlns:a16="http://schemas.microsoft.com/office/drawing/2014/main" xmlns="" id="{765367B1-AFDC-424B-B7C2-470052702EC1}"/>
                </a:ext>
              </a:extLst>
            </p:cNvPr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5649DCC-ECC8-44CB-A6AF-C526214ACF0E}"/>
              </a:ext>
            </a:extLst>
          </p:cNvPr>
          <p:cNvSpPr/>
          <p:nvPr/>
        </p:nvSpPr>
        <p:spPr>
          <a:xfrm rot="5400000">
            <a:off x="10938996" y="3209138"/>
            <a:ext cx="2085475" cy="570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2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/>
      <p:bldP spid="385" grpId="0" build="p"/>
      <p:bldP spid="23" grpId="0" build="p"/>
      <p:bldP spid="24" grpId="0"/>
      <p:bldP spid="28" grpId="0"/>
      <p:bldP spid="29" grpId="0"/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0;p19">
            <a:extLst>
              <a:ext uri="{FF2B5EF4-FFF2-40B4-BE49-F238E27FC236}">
                <a16:creationId xmlns:a16="http://schemas.microsoft.com/office/drawing/2014/main" xmlns="" id="{46C78EA3-2F26-4244-A63A-243F1443D923}"/>
              </a:ext>
            </a:extLst>
          </p:cNvPr>
          <p:cNvSpPr txBox="1">
            <a:spLocks/>
          </p:cNvSpPr>
          <p:nvPr/>
        </p:nvSpPr>
        <p:spPr>
          <a:xfrm>
            <a:off x="161073" y="-401055"/>
            <a:ext cx="7587264" cy="89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defTabSz="1219170">
              <a:buClr>
                <a:srgbClr val="A5B0FE"/>
              </a:buClr>
            </a:pPr>
            <a:r>
              <a:rPr lang="vi-VN" sz="2133" kern="0" dirty="0">
                <a:solidFill>
                  <a:srgbClr val="000000"/>
                </a:solidFill>
              </a:rPr>
              <a:t>I</a:t>
            </a:r>
            <a:r>
              <a:rPr lang="en-GB" sz="2133" kern="0" dirty="0">
                <a:solidFill>
                  <a:srgbClr val="000000"/>
                </a:solidFill>
              </a:rPr>
              <a:t>II</a:t>
            </a:r>
            <a:r>
              <a:rPr lang="vi-VN" sz="2133" kern="0" dirty="0">
                <a:solidFill>
                  <a:srgbClr val="000000"/>
                </a:solidFill>
              </a:rPr>
              <a:t>. </a:t>
            </a:r>
            <a:r>
              <a:rPr lang="vi-VN" sz="2133" u="sng" kern="0" dirty="0">
                <a:solidFill>
                  <a:srgbClr val="000000"/>
                </a:solidFill>
              </a:rPr>
              <a:t>DẠNG </a:t>
            </a:r>
            <a:r>
              <a:rPr lang="en-GB" sz="2133" u="sng" kern="0" dirty="0">
                <a:solidFill>
                  <a:srgbClr val="000000"/>
                </a:solidFill>
              </a:rPr>
              <a:t>3</a:t>
            </a:r>
            <a:r>
              <a:rPr lang="vi-VN" sz="2133" u="sng" kern="0" dirty="0">
                <a:solidFill>
                  <a:srgbClr val="000000"/>
                </a:solidFill>
              </a:rPr>
              <a:t>: PHƯƠNG TRÌNH CHỨA ẨN</a:t>
            </a:r>
            <a:r>
              <a:rPr lang="en-GB" sz="2133" u="sng" kern="0" dirty="0">
                <a:solidFill>
                  <a:srgbClr val="000000"/>
                </a:solidFill>
              </a:rPr>
              <a:t> DƯỚI DẤU CĂN</a:t>
            </a:r>
            <a:endParaRPr lang="vi-VN" sz="2133" u="sng" kern="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FD305A1-52B5-41CD-8929-A73FBDEBEE15}"/>
              </a:ext>
            </a:extLst>
          </p:cNvPr>
          <p:cNvCxnSpPr>
            <a:cxnSpLocks/>
          </p:cNvCxnSpPr>
          <p:nvPr/>
        </p:nvCxnSpPr>
        <p:spPr>
          <a:xfrm>
            <a:off x="288757" y="1700463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E728629-9450-4D2D-B9E4-5C0EA411000C}"/>
              </a:ext>
            </a:extLst>
          </p:cNvPr>
          <p:cNvCxnSpPr>
            <a:cxnSpLocks/>
          </p:cNvCxnSpPr>
          <p:nvPr/>
        </p:nvCxnSpPr>
        <p:spPr>
          <a:xfrm>
            <a:off x="304800" y="2240547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1704D2-2F72-48D0-9AF7-67AC1E64703A}"/>
              </a:ext>
            </a:extLst>
          </p:cNvPr>
          <p:cNvCxnSpPr>
            <a:cxnSpLocks/>
          </p:cNvCxnSpPr>
          <p:nvPr/>
        </p:nvCxnSpPr>
        <p:spPr>
          <a:xfrm>
            <a:off x="352927" y="2818064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24390F7-4549-4E84-8536-9D1BB9E1169A}"/>
              </a:ext>
            </a:extLst>
          </p:cNvPr>
          <p:cNvCxnSpPr>
            <a:cxnSpLocks/>
          </p:cNvCxnSpPr>
          <p:nvPr/>
        </p:nvCxnSpPr>
        <p:spPr>
          <a:xfrm>
            <a:off x="304800" y="3429000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959A6ED-6E5E-49AD-982C-D0DA0405DEC3}"/>
              </a:ext>
            </a:extLst>
          </p:cNvPr>
          <p:cNvCxnSpPr>
            <a:cxnSpLocks/>
          </p:cNvCxnSpPr>
          <p:nvPr/>
        </p:nvCxnSpPr>
        <p:spPr>
          <a:xfrm>
            <a:off x="288757" y="4053305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4EE8751-C8DF-4F59-A730-7DE4D3737F8B}"/>
              </a:ext>
            </a:extLst>
          </p:cNvPr>
          <p:cNvCxnSpPr>
            <a:cxnSpLocks/>
          </p:cNvCxnSpPr>
          <p:nvPr/>
        </p:nvCxnSpPr>
        <p:spPr>
          <a:xfrm>
            <a:off x="352927" y="4694989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A83C1D4-0DC7-4043-87F5-3408F2C193E4}"/>
              </a:ext>
            </a:extLst>
          </p:cNvPr>
          <p:cNvCxnSpPr>
            <a:cxnSpLocks/>
          </p:cNvCxnSpPr>
          <p:nvPr/>
        </p:nvCxnSpPr>
        <p:spPr>
          <a:xfrm>
            <a:off x="288757" y="5304588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065E644-60BC-415E-A615-B9CE7A296BAD}"/>
              </a:ext>
            </a:extLst>
          </p:cNvPr>
          <p:cNvCxnSpPr>
            <a:cxnSpLocks/>
          </p:cNvCxnSpPr>
          <p:nvPr/>
        </p:nvCxnSpPr>
        <p:spPr>
          <a:xfrm>
            <a:off x="288757" y="5882105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FC8F798-512B-45E7-8087-8DCB531BBCB3}"/>
                  </a:ext>
                </a:extLst>
              </p:cNvPr>
              <p:cNvSpPr txBox="1"/>
              <p:nvPr/>
            </p:nvSpPr>
            <p:spPr>
              <a:xfrm>
                <a:off x="352927" y="474743"/>
                <a:ext cx="9677883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89" indent="-457189" defTabSz="1219170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z="2933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Bài </a:t>
                </a:r>
                <a:r>
                  <a:rPr lang="en-GB" sz="2933" u="sng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2933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1: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Giải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các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: 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</m:rad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</m:oMath>
                </a14:m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C8F798-512B-45E7-8087-8DCB531BB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7" y="474743"/>
                <a:ext cx="9677883" cy="599010"/>
              </a:xfrm>
              <a:prstGeom prst="rect">
                <a:avLst/>
              </a:prstGeom>
              <a:blipFill>
                <a:blip r:embed="rId2"/>
                <a:stretch>
                  <a:fillRect l="-1260" t="-204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oogle Shape;508;p39">
            <a:extLst>
              <a:ext uri="{FF2B5EF4-FFF2-40B4-BE49-F238E27FC236}">
                <a16:creationId xmlns:a16="http://schemas.microsoft.com/office/drawing/2014/main" xmlns="" id="{8F06ADFC-3547-4EC9-AA8E-B1A386EBE55B}"/>
              </a:ext>
            </a:extLst>
          </p:cNvPr>
          <p:cNvGrpSpPr/>
          <p:nvPr/>
        </p:nvGrpSpPr>
        <p:grpSpPr>
          <a:xfrm rot="10800000">
            <a:off x="8729467" y="3886762"/>
            <a:ext cx="3105252" cy="2891429"/>
            <a:chOff x="4" y="948493"/>
            <a:chExt cx="3674563" cy="3296405"/>
          </a:xfrm>
        </p:grpSpPr>
        <p:sp>
          <p:nvSpPr>
            <p:cNvPr id="20" name="Google Shape;510;p39">
              <a:extLst>
                <a:ext uri="{FF2B5EF4-FFF2-40B4-BE49-F238E27FC236}">
                  <a16:creationId xmlns:a16="http://schemas.microsoft.com/office/drawing/2014/main" xmlns="" id="{05C10A0D-BCBA-46D3-8847-211BCCB77183}"/>
                </a:ext>
              </a:extLst>
            </p:cNvPr>
            <p:cNvSpPr/>
            <p:nvPr/>
          </p:nvSpPr>
          <p:spPr>
            <a:xfrm>
              <a:off x="4" y="2208216"/>
              <a:ext cx="3674563" cy="20366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17;p39">
              <a:extLst>
                <a:ext uri="{FF2B5EF4-FFF2-40B4-BE49-F238E27FC236}">
                  <a16:creationId xmlns:a16="http://schemas.microsoft.com/office/drawing/2014/main" xmlns="" id="{D601894F-DD84-4AF0-BA04-7392A88AA0FF}"/>
                </a:ext>
              </a:extLst>
            </p:cNvPr>
            <p:cNvSpPr/>
            <p:nvPr/>
          </p:nvSpPr>
          <p:spPr>
            <a:xfrm>
              <a:off x="1064544" y="948493"/>
              <a:ext cx="821036" cy="175162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3AE17DF-3CFC-4849-98CB-744676468B8A}"/>
              </a:ext>
            </a:extLst>
          </p:cNvPr>
          <p:cNvSpPr/>
          <p:nvPr/>
        </p:nvSpPr>
        <p:spPr>
          <a:xfrm>
            <a:off x="5037220" y="6344157"/>
            <a:ext cx="2085475" cy="231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B3427E1-3702-4D87-86D9-D684FD34378E}"/>
              </a:ext>
            </a:extLst>
          </p:cNvPr>
          <p:cNvSpPr/>
          <p:nvPr/>
        </p:nvSpPr>
        <p:spPr>
          <a:xfrm>
            <a:off x="5037220" y="6556572"/>
            <a:ext cx="2085475" cy="44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E8CD753-627F-4D41-8A26-3445F2C5681D}"/>
              </a:ext>
            </a:extLst>
          </p:cNvPr>
          <p:cNvCxnSpPr>
            <a:cxnSpLocks/>
          </p:cNvCxnSpPr>
          <p:nvPr/>
        </p:nvCxnSpPr>
        <p:spPr>
          <a:xfrm>
            <a:off x="352927" y="6395452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385;p29">
                <a:extLst>
                  <a:ext uri="{FF2B5EF4-FFF2-40B4-BE49-F238E27FC236}">
                    <a16:creationId xmlns:a16="http://schemas.microsoft.com/office/drawing/2014/main" xmlns="" id="{C9AD50B5-7B70-4F21-A899-EF5E12E595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7962" y="4139368"/>
                <a:ext cx="3948260" cy="1786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Barlow Light"/>
                  <a:buChar char="▹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Barlow Light"/>
                  <a:buChar char="￭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Barlow Light"/>
                  <a:buChar char="⬝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●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●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 marL="0" indent="0" defTabSz="1219170">
                  <a:spcBef>
                    <a:spcPts val="800"/>
                  </a:spcBef>
                  <a:buClr>
                    <a:srgbClr val="A5B0FE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ar-AE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rad>
                      <m:r>
                        <a:rPr lang="ar-AE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ar-AE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ar-AE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ar-AE" sz="32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" name="Google Shape;385;p29">
                <a:extLst>
                  <a:ext uri="{FF2B5EF4-FFF2-40B4-BE49-F238E27FC236}">
                    <a16:creationId xmlns:a16="http://schemas.microsoft.com/office/drawing/2014/main" id="{C9AD50B5-7B70-4F21-A899-EF5E12E59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962" y="4139368"/>
                <a:ext cx="3948260" cy="178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BF1C111-89A0-4050-B828-34BB81C3270F}"/>
                  </a:ext>
                </a:extLst>
              </p:cNvPr>
              <p:cNvSpPr txBox="1"/>
              <p:nvPr/>
            </p:nvSpPr>
            <p:spPr>
              <a:xfrm>
                <a:off x="352933" y="1238495"/>
                <a:ext cx="11903289" cy="3266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Ta </a:t>
                </a:r>
                <a:r>
                  <a:rPr lang="en-GB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</m:rad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  <m:r>
                      <a:rPr lang="ar-AE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&gt;</m:t>
                            </m:r>
                            <m: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 (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𝑙𝑢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ô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𝑛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 đú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𝑛𝑔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)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4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sSup>
                        <m:sSupPr>
                          <m:ctrlP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  <m:sup>
                          <m:r>
                            <a:rPr lang="en-GB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4</m:t>
                      </m:r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5</m:t>
                      </m:r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GB" sz="32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			    </a:t>
                </a:r>
                <a14:m>
                  <m:oMath xmlns:m="http://schemas.openxmlformats.org/officeDocument/2006/math">
                    <m:r>
                      <a:rPr lang="ar-AE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e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nghiệm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𝑆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dPr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;−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e>
                    </m:d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F1C111-89A0-4050-B828-34BB81C32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33" y="1238495"/>
                <a:ext cx="11903289" cy="3266600"/>
              </a:xfrm>
              <a:prstGeom prst="rect">
                <a:avLst/>
              </a:prstGeom>
              <a:blipFill>
                <a:blip r:embed="rId4"/>
                <a:stretch>
                  <a:fillRect l="-1331" b="-5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BB50363-D1FC-4157-A89A-1EFA54BEB5F0}"/>
                  </a:ext>
                </a:extLst>
              </p:cNvPr>
              <p:cNvSpPr txBox="1"/>
              <p:nvPr/>
            </p:nvSpPr>
            <p:spPr>
              <a:xfrm>
                <a:off x="616093" y="4818653"/>
                <a:ext cx="6132576" cy="1501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e>
                    </m:rad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=−</m:t>
                    </m:r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</m:oMath>
                </a14:m>
                <a:endParaRPr lang="en-GB" sz="2933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Ta </a:t>
                </a:r>
                <a:r>
                  <a:rPr lang="en-GB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&lt;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</m:oMath>
                </a14:m>
                <a:endParaRPr lang="en-GB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:r>
                  <a:rPr lang="en-GB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</a:t>
                </a: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vô</a:t>
                </a: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nghiệm</a:t>
                </a: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𝑆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=∅</m:t>
                    </m:r>
                  </m:oMath>
                </a14:m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endParaRPr lang="en-GB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B50363-D1FC-4157-A89A-1EFA54BEB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93" y="4818653"/>
                <a:ext cx="6132576" cy="1501693"/>
              </a:xfrm>
              <a:prstGeom prst="rect">
                <a:avLst/>
              </a:prstGeom>
              <a:blipFill>
                <a:blip r:embed="rId5"/>
                <a:stretch>
                  <a:fillRect l="-2187" t="-810" b="-10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1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build="p"/>
      <p:bldP spid="32" grpId="0" build="p"/>
      <p:bldP spid="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B3427E1-3702-4D87-86D9-D684FD34378E}"/>
              </a:ext>
            </a:extLst>
          </p:cNvPr>
          <p:cNvSpPr/>
          <p:nvPr/>
        </p:nvSpPr>
        <p:spPr>
          <a:xfrm rot="5400000">
            <a:off x="10980967" y="2954012"/>
            <a:ext cx="2085475" cy="785072"/>
          </a:xfrm>
          <a:prstGeom prst="rect">
            <a:avLst/>
          </a:prstGeom>
          <a:solidFill>
            <a:srgbClr val="A5B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Google Shape;280;p19">
            <a:extLst>
              <a:ext uri="{FF2B5EF4-FFF2-40B4-BE49-F238E27FC236}">
                <a16:creationId xmlns:a16="http://schemas.microsoft.com/office/drawing/2014/main" xmlns="" id="{46C78EA3-2F26-4244-A63A-243F1443D923}"/>
              </a:ext>
            </a:extLst>
          </p:cNvPr>
          <p:cNvSpPr txBox="1">
            <a:spLocks/>
          </p:cNvSpPr>
          <p:nvPr/>
        </p:nvSpPr>
        <p:spPr>
          <a:xfrm>
            <a:off x="4283893" y="-409785"/>
            <a:ext cx="7587264" cy="89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defTabSz="1219170">
              <a:buClr>
                <a:srgbClr val="A5B0FE"/>
              </a:buClr>
            </a:pPr>
            <a:r>
              <a:rPr lang="vi-VN" sz="2133" kern="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GB" sz="2133" kern="0" dirty="0">
                <a:solidFill>
                  <a:srgbClr val="000000"/>
                </a:solidFill>
                <a:latin typeface="Arial"/>
              </a:rPr>
              <a:t>II</a:t>
            </a:r>
            <a:r>
              <a:rPr lang="vi-VN" sz="2133" kern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vi-VN" sz="2133" u="sng" kern="0" dirty="0">
                <a:solidFill>
                  <a:srgbClr val="000000"/>
                </a:solidFill>
                <a:latin typeface="Arial" panose="020B0604020202020204" pitchFamily="34" charset="0"/>
              </a:rPr>
              <a:t>DẠNG </a:t>
            </a:r>
            <a:r>
              <a:rPr lang="en-GB" sz="2133" u="sng" kern="0" dirty="0">
                <a:solidFill>
                  <a:srgbClr val="000000"/>
                </a:solidFill>
                <a:latin typeface="Arial"/>
              </a:rPr>
              <a:t>3</a:t>
            </a:r>
            <a:r>
              <a:rPr lang="vi-VN" sz="2133" u="sng" kern="0" dirty="0">
                <a:solidFill>
                  <a:srgbClr val="000000"/>
                </a:solidFill>
                <a:latin typeface="Arial" panose="020B0604020202020204" pitchFamily="34" charset="0"/>
              </a:rPr>
              <a:t>: PHƯƠNG TRÌNH CHỨA ẨN</a:t>
            </a:r>
            <a:r>
              <a:rPr lang="en-GB" sz="2133" u="sng" kern="0" dirty="0">
                <a:solidFill>
                  <a:srgbClr val="000000"/>
                </a:solidFill>
                <a:latin typeface="Arial"/>
              </a:rPr>
              <a:t> DƯỚI DẤU CĂN</a:t>
            </a:r>
            <a:endParaRPr lang="vi-VN" sz="2133" u="sng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FD305A1-52B5-41CD-8929-A73FBDEBEE15}"/>
              </a:ext>
            </a:extLst>
          </p:cNvPr>
          <p:cNvCxnSpPr>
            <a:cxnSpLocks/>
          </p:cNvCxnSpPr>
          <p:nvPr/>
        </p:nvCxnSpPr>
        <p:spPr>
          <a:xfrm>
            <a:off x="3954706" y="1669287"/>
            <a:ext cx="7916452" cy="31176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E728629-9450-4D2D-B9E4-5C0EA411000C}"/>
              </a:ext>
            </a:extLst>
          </p:cNvPr>
          <p:cNvCxnSpPr>
            <a:cxnSpLocks/>
          </p:cNvCxnSpPr>
          <p:nvPr/>
        </p:nvCxnSpPr>
        <p:spPr>
          <a:xfrm>
            <a:off x="3954706" y="2240547"/>
            <a:ext cx="7932495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1704D2-2F72-48D0-9AF7-67AC1E64703A}"/>
              </a:ext>
            </a:extLst>
          </p:cNvPr>
          <p:cNvCxnSpPr>
            <a:cxnSpLocks/>
          </p:cNvCxnSpPr>
          <p:nvPr/>
        </p:nvCxnSpPr>
        <p:spPr>
          <a:xfrm>
            <a:off x="3954706" y="2818064"/>
            <a:ext cx="798062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24390F7-4549-4E84-8536-9D1BB9E1169A}"/>
              </a:ext>
            </a:extLst>
          </p:cNvPr>
          <p:cNvCxnSpPr>
            <a:cxnSpLocks/>
          </p:cNvCxnSpPr>
          <p:nvPr/>
        </p:nvCxnSpPr>
        <p:spPr>
          <a:xfrm>
            <a:off x="3954706" y="3429000"/>
            <a:ext cx="7932495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959A6ED-6E5E-49AD-982C-D0DA0405DEC3}"/>
              </a:ext>
            </a:extLst>
          </p:cNvPr>
          <p:cNvCxnSpPr>
            <a:cxnSpLocks/>
          </p:cNvCxnSpPr>
          <p:nvPr/>
        </p:nvCxnSpPr>
        <p:spPr>
          <a:xfrm>
            <a:off x="3954706" y="4053305"/>
            <a:ext cx="791645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4EE8751-C8DF-4F59-A730-7DE4D3737F8B}"/>
              </a:ext>
            </a:extLst>
          </p:cNvPr>
          <p:cNvCxnSpPr>
            <a:cxnSpLocks/>
          </p:cNvCxnSpPr>
          <p:nvPr/>
        </p:nvCxnSpPr>
        <p:spPr>
          <a:xfrm>
            <a:off x="3954706" y="4694989"/>
            <a:ext cx="7980621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A83C1D4-0DC7-4043-87F5-3408F2C193E4}"/>
              </a:ext>
            </a:extLst>
          </p:cNvPr>
          <p:cNvCxnSpPr>
            <a:cxnSpLocks/>
          </p:cNvCxnSpPr>
          <p:nvPr/>
        </p:nvCxnSpPr>
        <p:spPr>
          <a:xfrm>
            <a:off x="3954706" y="5304588"/>
            <a:ext cx="791645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065E644-60BC-415E-A615-B9CE7A296BAD}"/>
              </a:ext>
            </a:extLst>
          </p:cNvPr>
          <p:cNvCxnSpPr>
            <a:cxnSpLocks/>
          </p:cNvCxnSpPr>
          <p:nvPr/>
        </p:nvCxnSpPr>
        <p:spPr>
          <a:xfrm>
            <a:off x="3954706" y="5882105"/>
            <a:ext cx="791645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FC8F798-512B-45E7-8087-8DCB531BBCB3}"/>
                  </a:ext>
                </a:extLst>
              </p:cNvPr>
              <p:cNvSpPr txBox="1"/>
              <p:nvPr/>
            </p:nvSpPr>
            <p:spPr>
              <a:xfrm>
                <a:off x="134106" y="547182"/>
                <a:ext cx="4182497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</m:rad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endParaRPr lang="en-GB" sz="2667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C8F798-512B-45E7-8087-8DCB531BB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6" y="547182"/>
                <a:ext cx="4182497" cy="599010"/>
              </a:xfrm>
              <a:prstGeom prst="rect">
                <a:avLst/>
              </a:prstGeom>
              <a:blipFill>
                <a:blip r:embed="rId2"/>
                <a:stretch>
                  <a:fillRect l="-3207" t="-204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oogle Shape;508;p39">
            <a:extLst>
              <a:ext uri="{FF2B5EF4-FFF2-40B4-BE49-F238E27FC236}">
                <a16:creationId xmlns:a16="http://schemas.microsoft.com/office/drawing/2014/main" xmlns="" id="{8F06ADFC-3547-4EC9-AA8E-B1A386EBE55B}"/>
              </a:ext>
            </a:extLst>
          </p:cNvPr>
          <p:cNvGrpSpPr/>
          <p:nvPr/>
        </p:nvGrpSpPr>
        <p:grpSpPr>
          <a:xfrm rot="16200000">
            <a:off x="1111681" y="4007475"/>
            <a:ext cx="1459124" cy="4117525"/>
            <a:chOff x="853510" y="883335"/>
            <a:chExt cx="1726637" cy="4694225"/>
          </a:xfrm>
        </p:grpSpPr>
        <p:sp>
          <p:nvSpPr>
            <p:cNvPr id="20" name="Google Shape;510;p39">
              <a:extLst>
                <a:ext uri="{FF2B5EF4-FFF2-40B4-BE49-F238E27FC236}">
                  <a16:creationId xmlns:a16="http://schemas.microsoft.com/office/drawing/2014/main" xmlns="" id="{05C10A0D-BCBA-46D3-8847-211BCCB77183}"/>
                </a:ext>
              </a:extLst>
            </p:cNvPr>
            <p:cNvSpPr/>
            <p:nvPr/>
          </p:nvSpPr>
          <p:spPr>
            <a:xfrm>
              <a:off x="853510" y="2152616"/>
              <a:ext cx="1726637" cy="34249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17;p39">
              <a:extLst>
                <a:ext uri="{FF2B5EF4-FFF2-40B4-BE49-F238E27FC236}">
                  <a16:creationId xmlns:a16="http://schemas.microsoft.com/office/drawing/2014/main" xmlns="" id="{D601894F-DD84-4AF0-BA04-7392A88AA0FF}"/>
                </a:ext>
              </a:extLst>
            </p:cNvPr>
            <p:cNvSpPr/>
            <p:nvPr/>
          </p:nvSpPr>
          <p:spPr>
            <a:xfrm>
              <a:off x="1146684" y="883335"/>
              <a:ext cx="821036" cy="1751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3AE17DF-3CFC-4849-98CB-744676468B8A}"/>
              </a:ext>
            </a:extLst>
          </p:cNvPr>
          <p:cNvSpPr/>
          <p:nvPr/>
        </p:nvSpPr>
        <p:spPr>
          <a:xfrm>
            <a:off x="5037220" y="6344157"/>
            <a:ext cx="2085475" cy="231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E8CD753-627F-4D41-8A26-3445F2C5681D}"/>
              </a:ext>
            </a:extLst>
          </p:cNvPr>
          <p:cNvCxnSpPr>
            <a:cxnSpLocks/>
          </p:cNvCxnSpPr>
          <p:nvPr/>
        </p:nvCxnSpPr>
        <p:spPr>
          <a:xfrm flipV="1">
            <a:off x="3954706" y="6351001"/>
            <a:ext cx="7916452" cy="10910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385;p29">
                <a:extLst>
                  <a:ext uri="{FF2B5EF4-FFF2-40B4-BE49-F238E27FC236}">
                    <a16:creationId xmlns:a16="http://schemas.microsoft.com/office/drawing/2014/main" xmlns="" id="{C9AD50B5-7B70-4F21-A899-EF5E12E595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6194" y="5696336"/>
                <a:ext cx="3004181" cy="87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Barlow Light"/>
                  <a:buChar char="▹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Barlow Light"/>
                  <a:buChar char="￭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400"/>
                  <a:buFont typeface="Barlow Light"/>
                  <a:buChar char="⬝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●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●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Barlow Light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 marL="0" indent="0" defTabSz="1219170">
                  <a:spcBef>
                    <a:spcPts val="800"/>
                  </a:spcBef>
                  <a:buClr>
                    <a:srgbClr val="A5B0FE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AE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ar-AE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rad>
                      <m:r>
                        <a:rPr lang="ar-AE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ar-AE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ar-AE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ar-AE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ar-AE" sz="32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" name="Google Shape;385;p29">
                <a:extLst>
                  <a:ext uri="{FF2B5EF4-FFF2-40B4-BE49-F238E27FC236}">
                    <a16:creationId xmlns:a16="http://schemas.microsoft.com/office/drawing/2014/main" id="{C9AD50B5-7B70-4F21-A899-EF5E12E59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4" y="5696336"/>
                <a:ext cx="3004181" cy="879725"/>
              </a:xfrm>
              <a:prstGeom prst="rect">
                <a:avLst/>
              </a:prstGeom>
              <a:blipFill>
                <a:blip r:embed="rId3"/>
                <a:stretch>
                  <a:fillRect r="-1217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BB50363-D1FC-4157-A89A-1EFA54BEB5F0}"/>
                  </a:ext>
                </a:extLst>
              </p:cNvPr>
              <p:cNvSpPr txBox="1"/>
              <p:nvPr/>
            </p:nvSpPr>
            <p:spPr>
              <a:xfrm>
                <a:off x="672804" y="3167581"/>
                <a:ext cx="3201717" cy="1121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e>
                    </m:rad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</m:oMath>
                </a14:m>
                <a:endParaRPr lang="en-GB" sz="2933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GB" sz="2933" i="1" kern="0">
                              <a:solidFill>
                                <a:srgbClr val="000000"/>
                              </a:solidFill>
                              <a:latin typeface="Cambria Math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lang="en-GB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  <m:r>
                            <a:rPr lang="en-GB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lang="en-GB" sz="29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e>
                      </m:rad>
                      <m:r>
                        <a:rPr lang="en-GB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GB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1</m:t>
                      </m:r>
                      <m:r>
                        <a:rPr lang="en-GB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GB" sz="29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</m:oMath>
                  </m:oMathPara>
                </a14:m>
                <a:endParaRPr lang="en-GB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B50363-D1FC-4157-A89A-1EFA54BEB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4" y="3167581"/>
                <a:ext cx="3201717" cy="1121782"/>
              </a:xfrm>
              <a:prstGeom prst="rect">
                <a:avLst/>
              </a:prstGeom>
              <a:blipFill>
                <a:blip r:embed="rId4"/>
                <a:stretch>
                  <a:fillRect l="-4183" t="-2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565FE48-7FDF-4F57-B821-4562570736FC}"/>
              </a:ext>
            </a:extLst>
          </p:cNvPr>
          <p:cNvCxnSpPr>
            <a:cxnSpLocks/>
          </p:cNvCxnSpPr>
          <p:nvPr/>
        </p:nvCxnSpPr>
        <p:spPr>
          <a:xfrm>
            <a:off x="4109138" y="1151395"/>
            <a:ext cx="7932495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BF1C111-89A0-4050-B828-34BB81C3270F}"/>
                  </a:ext>
                </a:extLst>
              </p:cNvPr>
              <p:cNvSpPr txBox="1"/>
              <p:nvPr/>
            </p:nvSpPr>
            <p:spPr>
              <a:xfrm>
                <a:off x="4060376" y="434938"/>
                <a:ext cx="11903289" cy="2928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ar-AE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2667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sz="2667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GB" sz="2667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667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66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3</m:t>
                                    </m:r>
                                    <m:r>
                                      <a:rPr lang="en-GB" sz="266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−</m:t>
                                    </m:r>
                                    <m:r>
                                      <a:rPr lang="en-GB" sz="266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ar-AE" sz="2667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667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sz="2667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≤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+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+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=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9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6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GB" sz="2667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ar-AE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sz="2667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≤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(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𝑇𝑀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nghiệm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𝑆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667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8</m:t>
                            </m:r>
                          </m:num>
                          <m:den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F1C111-89A0-4050-B828-34BB81C32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76" y="434938"/>
                <a:ext cx="11903289" cy="2928559"/>
              </a:xfrm>
              <a:prstGeom prst="rect">
                <a:avLst/>
              </a:prstGeom>
              <a:blipFill>
                <a:blip r:embed="rId5"/>
                <a:stretch>
                  <a:fillRect l="-973" b="-1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D2372A9C-F02B-421D-AE19-8A4DB62ED954}"/>
                  </a:ext>
                </a:extLst>
              </p:cNvPr>
              <p:cNvSpPr txBox="1"/>
              <p:nvPr/>
            </p:nvSpPr>
            <p:spPr>
              <a:xfrm>
                <a:off x="4060375" y="3546220"/>
                <a:ext cx="9489007" cy="326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ar-AE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2667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GB" sz="2667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667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66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1</m:t>
                                    </m:r>
                                    <m:r>
                                      <a:rPr lang="en-GB" sz="266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+</m:t>
                                    </m:r>
                                    <m:r>
                                      <a:rPr lang="en-GB" sz="2667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ar-AE" sz="2667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ar-AE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2667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≥−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e>
                          <m:e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667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GB" sz="2667" i="1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sz="2667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≥−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+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=</m:t>
                              </m:r>
                              <m:r>
                                <a:rPr lang="en-GB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e>
                          </m:eqArr>
                          <m:r>
                            <a:rPr lang="ar-AE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ar-AE" sz="2667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eqArrPr>
                                <m:e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𝑥</m:t>
                                  </m:r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≥−</m:t>
                                  </m:r>
                                  <m:r>
                                    <a:rPr lang="en-GB" sz="26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en-GB" sz="2667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=−</m:t>
                                          </m:r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 (</m:t>
                                          </m:r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=</m:t>
                                          </m:r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1</m:t>
                                          </m:r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 (</m:t>
                                          </m:r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𝑇𝑀</m:t>
                                          </m:r>
                                          <m:r>
                                            <a:rPr lang="en-GB" sz="2667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Arial"/>
                                            </a:rPr>
                                            <m:t>)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buClr>
                    <a:srgbClr val="000000"/>
                  </a:buClr>
                </a:pP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nghiệm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GB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𝑆</m:t>
                    </m:r>
                    <m:r>
                      <a:rPr lang="en-GB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667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dPr>
                      <m:e>
                        <m:r>
                          <a:rPr lang="en-GB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</m:d>
                  </m:oMath>
                </a14:m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372A9C-F02B-421D-AE19-8A4DB62ED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75" y="3546220"/>
                <a:ext cx="9489007" cy="3267048"/>
              </a:xfrm>
              <a:prstGeom prst="rect">
                <a:avLst/>
              </a:prstGeom>
              <a:blipFill>
                <a:blip r:embed="rId6"/>
                <a:stretch>
                  <a:fillRect l="-1220" b="-3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7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build="p"/>
      <p:bldP spid="34" grpId="0" build="p"/>
      <p:bldP spid="32" grpId="0" build="p"/>
      <p:bldP spid="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0;p19">
            <a:extLst>
              <a:ext uri="{FF2B5EF4-FFF2-40B4-BE49-F238E27FC236}">
                <a16:creationId xmlns:a16="http://schemas.microsoft.com/office/drawing/2014/main" xmlns="" id="{46C78EA3-2F26-4244-A63A-243F1443D923}"/>
              </a:ext>
            </a:extLst>
          </p:cNvPr>
          <p:cNvSpPr txBox="1">
            <a:spLocks/>
          </p:cNvSpPr>
          <p:nvPr/>
        </p:nvSpPr>
        <p:spPr>
          <a:xfrm>
            <a:off x="161073" y="-401055"/>
            <a:ext cx="7587264" cy="89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defTabSz="1219170">
              <a:buClr>
                <a:srgbClr val="A5B0FE"/>
              </a:buClr>
            </a:pPr>
            <a:r>
              <a:rPr lang="vi-VN" sz="2133" kern="0" dirty="0">
                <a:solidFill>
                  <a:srgbClr val="000000"/>
                </a:solidFill>
              </a:rPr>
              <a:t>I</a:t>
            </a:r>
            <a:r>
              <a:rPr lang="en-GB" sz="2133" kern="0" dirty="0">
                <a:solidFill>
                  <a:srgbClr val="000000"/>
                </a:solidFill>
              </a:rPr>
              <a:t>II</a:t>
            </a:r>
            <a:r>
              <a:rPr lang="vi-VN" sz="2133" kern="0" dirty="0">
                <a:solidFill>
                  <a:srgbClr val="000000"/>
                </a:solidFill>
              </a:rPr>
              <a:t>. </a:t>
            </a:r>
            <a:r>
              <a:rPr lang="vi-VN" sz="2133" u="sng" kern="0" dirty="0">
                <a:solidFill>
                  <a:srgbClr val="000000"/>
                </a:solidFill>
              </a:rPr>
              <a:t>DẠNG </a:t>
            </a:r>
            <a:r>
              <a:rPr lang="en-GB" sz="2133" u="sng" kern="0" dirty="0">
                <a:solidFill>
                  <a:srgbClr val="000000"/>
                </a:solidFill>
              </a:rPr>
              <a:t>3</a:t>
            </a:r>
            <a:r>
              <a:rPr lang="vi-VN" sz="2133" u="sng" kern="0" dirty="0">
                <a:solidFill>
                  <a:srgbClr val="000000"/>
                </a:solidFill>
              </a:rPr>
              <a:t>: PHƯƠNG TRÌNH CHỨA ẨN</a:t>
            </a:r>
            <a:r>
              <a:rPr lang="en-GB" sz="2133" u="sng" kern="0" dirty="0">
                <a:solidFill>
                  <a:srgbClr val="000000"/>
                </a:solidFill>
              </a:rPr>
              <a:t> DƯỚI DẤU CĂN</a:t>
            </a:r>
            <a:endParaRPr lang="vi-VN" sz="2133" u="sng" kern="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FD305A1-52B5-41CD-8929-A73FBDEBEE15}"/>
              </a:ext>
            </a:extLst>
          </p:cNvPr>
          <p:cNvCxnSpPr>
            <a:cxnSpLocks/>
          </p:cNvCxnSpPr>
          <p:nvPr/>
        </p:nvCxnSpPr>
        <p:spPr>
          <a:xfrm>
            <a:off x="288757" y="1700463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E728629-9450-4D2D-B9E4-5C0EA411000C}"/>
              </a:ext>
            </a:extLst>
          </p:cNvPr>
          <p:cNvCxnSpPr>
            <a:cxnSpLocks/>
          </p:cNvCxnSpPr>
          <p:nvPr/>
        </p:nvCxnSpPr>
        <p:spPr>
          <a:xfrm>
            <a:off x="304800" y="2240547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1704D2-2F72-48D0-9AF7-67AC1E64703A}"/>
              </a:ext>
            </a:extLst>
          </p:cNvPr>
          <p:cNvCxnSpPr>
            <a:cxnSpLocks/>
          </p:cNvCxnSpPr>
          <p:nvPr/>
        </p:nvCxnSpPr>
        <p:spPr>
          <a:xfrm>
            <a:off x="352927" y="2818064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24390F7-4549-4E84-8536-9D1BB9E1169A}"/>
              </a:ext>
            </a:extLst>
          </p:cNvPr>
          <p:cNvCxnSpPr>
            <a:cxnSpLocks/>
          </p:cNvCxnSpPr>
          <p:nvPr/>
        </p:nvCxnSpPr>
        <p:spPr>
          <a:xfrm>
            <a:off x="304800" y="3429000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959A6ED-6E5E-49AD-982C-D0DA0405DEC3}"/>
              </a:ext>
            </a:extLst>
          </p:cNvPr>
          <p:cNvCxnSpPr>
            <a:cxnSpLocks/>
          </p:cNvCxnSpPr>
          <p:nvPr/>
        </p:nvCxnSpPr>
        <p:spPr>
          <a:xfrm>
            <a:off x="288757" y="4053305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4EE8751-C8DF-4F59-A730-7DE4D3737F8B}"/>
              </a:ext>
            </a:extLst>
          </p:cNvPr>
          <p:cNvCxnSpPr>
            <a:cxnSpLocks/>
          </p:cNvCxnSpPr>
          <p:nvPr/>
        </p:nvCxnSpPr>
        <p:spPr>
          <a:xfrm>
            <a:off x="352927" y="4694989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A83C1D4-0DC7-4043-87F5-3408F2C193E4}"/>
              </a:ext>
            </a:extLst>
          </p:cNvPr>
          <p:cNvCxnSpPr>
            <a:cxnSpLocks/>
          </p:cNvCxnSpPr>
          <p:nvPr/>
        </p:nvCxnSpPr>
        <p:spPr>
          <a:xfrm>
            <a:off x="288757" y="5304588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065E644-60BC-415E-A615-B9CE7A296BAD}"/>
              </a:ext>
            </a:extLst>
          </p:cNvPr>
          <p:cNvCxnSpPr>
            <a:cxnSpLocks/>
          </p:cNvCxnSpPr>
          <p:nvPr/>
        </p:nvCxnSpPr>
        <p:spPr>
          <a:xfrm>
            <a:off x="288757" y="5882105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FC8F798-512B-45E7-8087-8DCB531BBCB3}"/>
                  </a:ext>
                </a:extLst>
              </p:cNvPr>
              <p:cNvSpPr txBox="1"/>
              <p:nvPr/>
            </p:nvSpPr>
            <p:spPr>
              <a:xfrm>
                <a:off x="352926" y="443077"/>
                <a:ext cx="10613847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89" indent="-457189" defTabSz="1219170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z="2933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Bài </a:t>
                </a:r>
                <a:r>
                  <a:rPr lang="en-GB" sz="2933" u="sng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2933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2: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Giải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các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: 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</m:rad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C8F798-512B-45E7-8087-8DCB531BB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443077"/>
                <a:ext cx="10613847" cy="599010"/>
              </a:xfrm>
              <a:prstGeom prst="rect">
                <a:avLst/>
              </a:prstGeom>
              <a:blipFill>
                <a:blip r:embed="rId2"/>
                <a:stretch>
                  <a:fillRect l="-1149" t="-306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oogle Shape;508;p39">
            <a:extLst>
              <a:ext uri="{FF2B5EF4-FFF2-40B4-BE49-F238E27FC236}">
                <a16:creationId xmlns:a16="http://schemas.microsoft.com/office/drawing/2014/main" xmlns="" id="{8F06ADFC-3547-4EC9-AA8E-B1A386EBE55B}"/>
              </a:ext>
            </a:extLst>
          </p:cNvPr>
          <p:cNvGrpSpPr/>
          <p:nvPr/>
        </p:nvGrpSpPr>
        <p:grpSpPr>
          <a:xfrm rot="10800000">
            <a:off x="8761701" y="3429000"/>
            <a:ext cx="3105252" cy="3498768"/>
            <a:chOff x="4" y="948494"/>
            <a:chExt cx="3674563" cy="3296404"/>
          </a:xfrm>
        </p:grpSpPr>
        <p:sp>
          <p:nvSpPr>
            <p:cNvPr id="20" name="Google Shape;510;p39">
              <a:extLst>
                <a:ext uri="{FF2B5EF4-FFF2-40B4-BE49-F238E27FC236}">
                  <a16:creationId xmlns:a16="http://schemas.microsoft.com/office/drawing/2014/main" xmlns="" id="{05C10A0D-BCBA-46D3-8847-211BCCB77183}"/>
                </a:ext>
              </a:extLst>
            </p:cNvPr>
            <p:cNvSpPr/>
            <p:nvPr/>
          </p:nvSpPr>
          <p:spPr>
            <a:xfrm>
              <a:off x="4" y="2208216"/>
              <a:ext cx="3674563" cy="20366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17;p39">
              <a:extLst>
                <a:ext uri="{FF2B5EF4-FFF2-40B4-BE49-F238E27FC236}">
                  <a16:creationId xmlns:a16="http://schemas.microsoft.com/office/drawing/2014/main" xmlns="" id="{D601894F-DD84-4AF0-BA04-7392A88AA0FF}"/>
                </a:ext>
              </a:extLst>
            </p:cNvPr>
            <p:cNvSpPr/>
            <p:nvPr/>
          </p:nvSpPr>
          <p:spPr>
            <a:xfrm>
              <a:off x="1064546" y="948494"/>
              <a:ext cx="817284" cy="16021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3AE17DF-3CFC-4849-98CB-744676468B8A}"/>
              </a:ext>
            </a:extLst>
          </p:cNvPr>
          <p:cNvSpPr/>
          <p:nvPr/>
        </p:nvSpPr>
        <p:spPr>
          <a:xfrm>
            <a:off x="5037220" y="6344157"/>
            <a:ext cx="2085475" cy="231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B3427E1-3702-4D87-86D9-D684FD34378E}"/>
              </a:ext>
            </a:extLst>
          </p:cNvPr>
          <p:cNvSpPr/>
          <p:nvPr/>
        </p:nvSpPr>
        <p:spPr>
          <a:xfrm>
            <a:off x="5037220" y="6556572"/>
            <a:ext cx="2085475" cy="44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E8CD753-627F-4D41-8A26-3445F2C5681D}"/>
              </a:ext>
            </a:extLst>
          </p:cNvPr>
          <p:cNvCxnSpPr>
            <a:cxnSpLocks/>
          </p:cNvCxnSpPr>
          <p:nvPr/>
        </p:nvCxnSpPr>
        <p:spPr>
          <a:xfrm>
            <a:off x="352927" y="6395452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BF1C111-89A0-4050-B828-34BB81C3270F}"/>
                  </a:ext>
                </a:extLst>
              </p:cNvPr>
              <p:cNvSpPr txBox="1"/>
              <p:nvPr/>
            </p:nvSpPr>
            <p:spPr>
              <a:xfrm>
                <a:off x="242099" y="1064329"/>
                <a:ext cx="5279931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ar-AE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4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F1C111-89A0-4050-B828-34BB81C32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9" y="1064329"/>
                <a:ext cx="5279931" cy="1190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BB50363-D1FC-4157-A89A-1EFA54BEB5F0}"/>
                  </a:ext>
                </a:extLst>
              </p:cNvPr>
              <p:cNvSpPr txBox="1"/>
              <p:nvPr/>
            </p:nvSpPr>
            <p:spPr>
              <a:xfrm>
                <a:off x="433639" y="3533732"/>
                <a:ext cx="5192597" cy="599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</m:rad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6</m:t>
                        </m:r>
                      </m:e>
                    </m:rad>
                  </m:oMath>
                </a14:m>
                <a:endParaRPr lang="en-GB" sz="2933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B50363-D1FC-4157-A89A-1EFA54BEB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9" y="3533732"/>
                <a:ext cx="5192597" cy="599010"/>
              </a:xfrm>
              <a:prstGeom prst="rect">
                <a:avLst/>
              </a:prstGeom>
              <a:blipFill>
                <a:blip r:embed="rId4"/>
                <a:stretch>
                  <a:fillRect l="-2582" t="-306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E1303E3-4875-4E40-A923-09E6AC25DE84}"/>
                  </a:ext>
                </a:extLst>
              </p:cNvPr>
              <p:cNvSpPr txBox="1"/>
              <p:nvPr/>
            </p:nvSpPr>
            <p:spPr>
              <a:xfrm>
                <a:off x="8948027" y="3573159"/>
                <a:ext cx="2937567" cy="1329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radPr>
                        <m:deg/>
                        <m:e>
                          <m: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Barlow Light"/>
                            </a:rPr>
                            <m:t>𝐴</m:t>
                          </m:r>
                        </m:e>
                      </m:rad>
                      <m:r>
                        <a:rPr lang="en-GB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Barlow Light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radPr>
                        <m:deg/>
                        <m:e>
                          <m: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Barlow Light"/>
                            </a:rPr>
                            <m:t>𝐵</m:t>
                          </m:r>
                        </m:e>
                      </m:rad>
                      <m:r>
                        <a:rPr lang="en-GB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Barlow Light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Barlow Light"/>
                                </a:rPr>
                              </m:ctrlPr>
                            </m:eqArrPr>
                            <m:e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𝐴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≥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0</m:t>
                              </m:r>
                              <m:r>
                                <a:rPr lang="en-GB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(</m:t>
                              </m:r>
                              <m:r>
                                <a:rPr lang="en-GB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𝐵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≥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0</m:t>
                              </m:r>
                              <m:r>
                                <a:rPr lang="en-GB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𝐴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=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𝐵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1303E3-4875-4E40-A923-09E6AC25D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27" y="3573159"/>
                <a:ext cx="2937567" cy="13290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5D6CBD6-DC24-4659-86D0-F5841A10AFC8}"/>
                  </a:ext>
                </a:extLst>
              </p:cNvPr>
              <p:cNvSpPr txBox="1"/>
              <p:nvPr/>
            </p:nvSpPr>
            <p:spPr>
              <a:xfrm>
                <a:off x="5086813" y="1051522"/>
                <a:ext cx="3890937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a:rPr lang="ar-AE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D6CBD6-DC24-4659-86D0-F5841A10A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813" y="1051522"/>
                <a:ext cx="3890937" cy="1190839"/>
              </a:xfrm>
              <a:prstGeom prst="rect">
                <a:avLst/>
              </a:prstGeom>
              <a:blipFill>
                <a:blip r:embed="rId6"/>
                <a:stretch>
                  <a:fillRect r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F374A01-539C-4102-884F-5E657C9CE41A}"/>
                  </a:ext>
                </a:extLst>
              </p:cNvPr>
              <p:cNvSpPr txBox="1"/>
              <p:nvPr/>
            </p:nvSpPr>
            <p:spPr>
              <a:xfrm>
                <a:off x="8545879" y="1079846"/>
                <a:ext cx="3455720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a:rPr lang="ar-AE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−</m:t>
                                </m:r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1</m:t>
                                </m:r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374A01-539C-4102-884F-5E657C9CE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879" y="1079846"/>
                <a:ext cx="3455720" cy="11908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9B51E3DB-234C-40BA-838E-640126B5D16B}"/>
                  </a:ext>
                </a:extLst>
              </p:cNvPr>
              <p:cNvSpPr txBox="1"/>
              <p:nvPr/>
            </p:nvSpPr>
            <p:spPr>
              <a:xfrm>
                <a:off x="256674" y="2208394"/>
                <a:ext cx="3333007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sz="32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sz="32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320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+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≥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=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(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𝑇𝑀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51E3DB-234C-40BA-838E-640126B5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4" y="2208394"/>
                <a:ext cx="3333007" cy="1190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ACB0CD1-2915-4DCD-A03E-0814B4580593}"/>
                  </a:ext>
                </a:extLst>
              </p:cNvPr>
              <p:cNvSpPr txBox="1"/>
              <p:nvPr/>
            </p:nvSpPr>
            <p:spPr>
              <a:xfrm>
                <a:off x="4614667" y="2704583"/>
                <a:ext cx="67293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nghiệm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𝑆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dPr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</m:d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CB0CD1-2915-4DCD-A03E-0814B4580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667" y="2704583"/>
                <a:ext cx="6729349" cy="584775"/>
              </a:xfrm>
              <a:prstGeom prst="rect">
                <a:avLst/>
              </a:prstGeom>
              <a:blipFill>
                <a:blip r:embed="rId9"/>
                <a:stretch>
                  <a:fillRect l="-2264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16F9D832-B625-49D5-AD22-5A2949F07943}"/>
                  </a:ext>
                </a:extLst>
              </p:cNvPr>
              <p:cNvSpPr txBox="1"/>
              <p:nvPr/>
            </p:nvSpPr>
            <p:spPr>
              <a:xfrm>
                <a:off x="429466" y="4022609"/>
                <a:ext cx="4575241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ar-AE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5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F9D832-B625-49D5-AD22-5A2949F07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66" y="4022609"/>
                <a:ext cx="4575241" cy="1190839"/>
              </a:xfrm>
              <a:prstGeom prst="rect">
                <a:avLst/>
              </a:prstGeom>
              <a:blipFill>
                <a:blip r:embed="rId10"/>
                <a:stretch>
                  <a:fillRect r="-1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5CD41483-A783-4112-8D37-C55C52F68F40}"/>
                  </a:ext>
                </a:extLst>
              </p:cNvPr>
              <p:cNvSpPr txBox="1"/>
              <p:nvPr/>
            </p:nvSpPr>
            <p:spPr>
              <a:xfrm>
                <a:off x="4657576" y="3995671"/>
                <a:ext cx="3890937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a:rPr lang="ar-AE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6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5</m:t>
                            </m:r>
                            <m: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D41483-A783-4112-8D37-C55C52F68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76" y="3995671"/>
                <a:ext cx="3890937" cy="1190839"/>
              </a:xfrm>
              <a:prstGeom prst="rect">
                <a:avLst/>
              </a:prstGeom>
              <a:blipFill>
                <a:blip r:embed="rId11"/>
                <a:stretch>
                  <a:fillRect r="-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B347B71-AAE7-4757-A1B5-65F2A020015D}"/>
                  </a:ext>
                </a:extLst>
              </p:cNvPr>
              <p:cNvSpPr txBox="1"/>
              <p:nvPr/>
            </p:nvSpPr>
            <p:spPr>
              <a:xfrm>
                <a:off x="211504" y="5145479"/>
                <a:ext cx="3333007" cy="1915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sz="32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sz="32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≥−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GB" sz="320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𝑥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=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1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 (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𝑇𝑀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𝑥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=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5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 (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𝑇𝑀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)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347B71-AAE7-4757-A1B5-65F2A020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04" y="5145479"/>
                <a:ext cx="3333007" cy="19157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A798D67-2DCF-49AB-9837-1865B0125D28}"/>
                  </a:ext>
                </a:extLst>
              </p:cNvPr>
              <p:cNvSpPr txBox="1"/>
              <p:nvPr/>
            </p:nvSpPr>
            <p:spPr>
              <a:xfrm>
                <a:off x="3526449" y="5914187"/>
                <a:ext cx="78175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nghiệm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𝑆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dPr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;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e>
                    </m:d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A798D67-2DCF-49AB-9837-1865B012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449" y="5914187"/>
                <a:ext cx="7817567" cy="584775"/>
              </a:xfrm>
              <a:prstGeom prst="rect">
                <a:avLst/>
              </a:prstGeom>
              <a:blipFill>
                <a:blip r:embed="rId13"/>
                <a:stretch>
                  <a:fillRect l="-1949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6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build="p"/>
      <p:bldP spid="34" grpId="0" build="p"/>
      <p:bldP spid="21" grpId="0"/>
      <p:bldP spid="25" grpId="0"/>
      <p:bldP spid="33" grpId="0"/>
      <p:bldP spid="36" grpId="0"/>
      <p:bldP spid="38" grpId="0"/>
      <p:bldP spid="39" grpId="0" build="p"/>
      <p:bldP spid="40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0;p19">
            <a:extLst>
              <a:ext uri="{FF2B5EF4-FFF2-40B4-BE49-F238E27FC236}">
                <a16:creationId xmlns:a16="http://schemas.microsoft.com/office/drawing/2014/main" xmlns="" id="{46C78EA3-2F26-4244-A63A-243F1443D923}"/>
              </a:ext>
            </a:extLst>
          </p:cNvPr>
          <p:cNvSpPr txBox="1">
            <a:spLocks/>
          </p:cNvSpPr>
          <p:nvPr/>
        </p:nvSpPr>
        <p:spPr>
          <a:xfrm>
            <a:off x="161073" y="-401055"/>
            <a:ext cx="7587264" cy="89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defTabSz="1219170">
              <a:buClr>
                <a:srgbClr val="A5B0FE"/>
              </a:buClr>
            </a:pPr>
            <a:r>
              <a:rPr lang="vi-VN" sz="2133" kern="0" dirty="0">
                <a:solidFill>
                  <a:srgbClr val="000000"/>
                </a:solidFill>
              </a:rPr>
              <a:t>I</a:t>
            </a:r>
            <a:r>
              <a:rPr lang="en-GB" sz="2133" kern="0" dirty="0">
                <a:solidFill>
                  <a:srgbClr val="000000"/>
                </a:solidFill>
              </a:rPr>
              <a:t>II</a:t>
            </a:r>
            <a:r>
              <a:rPr lang="vi-VN" sz="2133" kern="0" dirty="0">
                <a:solidFill>
                  <a:srgbClr val="000000"/>
                </a:solidFill>
              </a:rPr>
              <a:t>. </a:t>
            </a:r>
            <a:r>
              <a:rPr lang="vi-VN" sz="2133" u="sng" kern="0" dirty="0">
                <a:solidFill>
                  <a:srgbClr val="000000"/>
                </a:solidFill>
              </a:rPr>
              <a:t>DẠNG </a:t>
            </a:r>
            <a:r>
              <a:rPr lang="en-GB" sz="2133" u="sng" kern="0" dirty="0">
                <a:solidFill>
                  <a:srgbClr val="000000"/>
                </a:solidFill>
              </a:rPr>
              <a:t>3</a:t>
            </a:r>
            <a:r>
              <a:rPr lang="vi-VN" sz="2133" u="sng" kern="0" dirty="0">
                <a:solidFill>
                  <a:srgbClr val="000000"/>
                </a:solidFill>
              </a:rPr>
              <a:t>: PHƯƠNG TRÌNH CHỨA ẨN</a:t>
            </a:r>
            <a:r>
              <a:rPr lang="en-GB" sz="2133" u="sng" kern="0" dirty="0">
                <a:solidFill>
                  <a:srgbClr val="000000"/>
                </a:solidFill>
              </a:rPr>
              <a:t> DƯỚI DẤU CĂN</a:t>
            </a:r>
            <a:endParaRPr lang="vi-VN" sz="2133" u="sng" kern="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FD305A1-52B5-41CD-8929-A73FBDEBEE15}"/>
              </a:ext>
            </a:extLst>
          </p:cNvPr>
          <p:cNvCxnSpPr>
            <a:cxnSpLocks/>
          </p:cNvCxnSpPr>
          <p:nvPr/>
        </p:nvCxnSpPr>
        <p:spPr>
          <a:xfrm>
            <a:off x="288757" y="1700463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E728629-9450-4D2D-B9E4-5C0EA411000C}"/>
              </a:ext>
            </a:extLst>
          </p:cNvPr>
          <p:cNvCxnSpPr>
            <a:cxnSpLocks/>
          </p:cNvCxnSpPr>
          <p:nvPr/>
        </p:nvCxnSpPr>
        <p:spPr>
          <a:xfrm>
            <a:off x="304800" y="2240547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1704D2-2F72-48D0-9AF7-67AC1E64703A}"/>
              </a:ext>
            </a:extLst>
          </p:cNvPr>
          <p:cNvCxnSpPr>
            <a:cxnSpLocks/>
          </p:cNvCxnSpPr>
          <p:nvPr/>
        </p:nvCxnSpPr>
        <p:spPr>
          <a:xfrm>
            <a:off x="352927" y="2818064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24390F7-4549-4E84-8536-9D1BB9E1169A}"/>
              </a:ext>
            </a:extLst>
          </p:cNvPr>
          <p:cNvCxnSpPr>
            <a:cxnSpLocks/>
          </p:cNvCxnSpPr>
          <p:nvPr/>
        </p:nvCxnSpPr>
        <p:spPr>
          <a:xfrm>
            <a:off x="304800" y="3429000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959A6ED-6E5E-49AD-982C-D0DA0405DEC3}"/>
              </a:ext>
            </a:extLst>
          </p:cNvPr>
          <p:cNvCxnSpPr>
            <a:cxnSpLocks/>
          </p:cNvCxnSpPr>
          <p:nvPr/>
        </p:nvCxnSpPr>
        <p:spPr>
          <a:xfrm>
            <a:off x="288757" y="4053305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4EE8751-C8DF-4F59-A730-7DE4D3737F8B}"/>
              </a:ext>
            </a:extLst>
          </p:cNvPr>
          <p:cNvCxnSpPr>
            <a:cxnSpLocks/>
          </p:cNvCxnSpPr>
          <p:nvPr/>
        </p:nvCxnSpPr>
        <p:spPr>
          <a:xfrm>
            <a:off x="352927" y="4694989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A83C1D4-0DC7-4043-87F5-3408F2C193E4}"/>
              </a:ext>
            </a:extLst>
          </p:cNvPr>
          <p:cNvCxnSpPr>
            <a:cxnSpLocks/>
          </p:cNvCxnSpPr>
          <p:nvPr/>
        </p:nvCxnSpPr>
        <p:spPr>
          <a:xfrm>
            <a:off x="288757" y="5304588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065E644-60BC-415E-A615-B9CE7A296BAD}"/>
              </a:ext>
            </a:extLst>
          </p:cNvPr>
          <p:cNvCxnSpPr>
            <a:cxnSpLocks/>
          </p:cNvCxnSpPr>
          <p:nvPr/>
        </p:nvCxnSpPr>
        <p:spPr>
          <a:xfrm>
            <a:off x="288757" y="5882105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FC8F798-512B-45E7-8087-8DCB531BBCB3}"/>
                  </a:ext>
                </a:extLst>
              </p:cNvPr>
              <p:cNvSpPr txBox="1"/>
              <p:nvPr/>
            </p:nvSpPr>
            <p:spPr>
              <a:xfrm>
                <a:off x="352927" y="443076"/>
                <a:ext cx="4479269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2933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</m:rad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rad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</m:oMath>
                </a14:m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endParaRPr lang="en-GB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C8F798-512B-45E7-8087-8DCB531BB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7" y="443076"/>
                <a:ext cx="4479269" cy="599010"/>
              </a:xfrm>
              <a:prstGeom prst="rect">
                <a:avLst/>
              </a:prstGeom>
              <a:blipFill>
                <a:blip r:embed="rId2"/>
                <a:stretch>
                  <a:fillRect l="-2993" t="-306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oogle Shape;508;p39">
            <a:extLst>
              <a:ext uri="{FF2B5EF4-FFF2-40B4-BE49-F238E27FC236}">
                <a16:creationId xmlns:a16="http://schemas.microsoft.com/office/drawing/2014/main" xmlns="" id="{8F06ADFC-3547-4EC9-AA8E-B1A386EBE55B}"/>
              </a:ext>
            </a:extLst>
          </p:cNvPr>
          <p:cNvGrpSpPr/>
          <p:nvPr/>
        </p:nvGrpSpPr>
        <p:grpSpPr>
          <a:xfrm rot="10800000">
            <a:off x="8548510" y="3480297"/>
            <a:ext cx="3317868" cy="3463016"/>
            <a:chOff x="10" y="1010074"/>
            <a:chExt cx="3926160" cy="3454422"/>
          </a:xfrm>
        </p:grpSpPr>
        <p:sp>
          <p:nvSpPr>
            <p:cNvPr id="20" name="Google Shape;510;p39">
              <a:extLst>
                <a:ext uri="{FF2B5EF4-FFF2-40B4-BE49-F238E27FC236}">
                  <a16:creationId xmlns:a16="http://schemas.microsoft.com/office/drawing/2014/main" xmlns="" id="{05C10A0D-BCBA-46D3-8847-211BCCB77183}"/>
                </a:ext>
              </a:extLst>
            </p:cNvPr>
            <p:cNvSpPr/>
            <p:nvPr/>
          </p:nvSpPr>
          <p:spPr>
            <a:xfrm>
              <a:off x="10" y="2208216"/>
              <a:ext cx="3926160" cy="22562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17;p39">
              <a:extLst>
                <a:ext uri="{FF2B5EF4-FFF2-40B4-BE49-F238E27FC236}">
                  <a16:creationId xmlns:a16="http://schemas.microsoft.com/office/drawing/2014/main" xmlns="" id="{D601894F-DD84-4AF0-BA04-7392A88AA0FF}"/>
                </a:ext>
              </a:extLst>
            </p:cNvPr>
            <p:cNvSpPr/>
            <p:nvPr/>
          </p:nvSpPr>
          <p:spPr>
            <a:xfrm>
              <a:off x="1101071" y="1010074"/>
              <a:ext cx="817284" cy="16021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3AE17DF-3CFC-4849-98CB-744676468B8A}"/>
              </a:ext>
            </a:extLst>
          </p:cNvPr>
          <p:cNvSpPr/>
          <p:nvPr/>
        </p:nvSpPr>
        <p:spPr>
          <a:xfrm>
            <a:off x="5037220" y="6344157"/>
            <a:ext cx="2085475" cy="231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B3427E1-3702-4D87-86D9-D684FD34378E}"/>
              </a:ext>
            </a:extLst>
          </p:cNvPr>
          <p:cNvSpPr/>
          <p:nvPr/>
        </p:nvSpPr>
        <p:spPr>
          <a:xfrm>
            <a:off x="5037220" y="6556572"/>
            <a:ext cx="2085475" cy="44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E8CD753-627F-4D41-8A26-3445F2C5681D}"/>
              </a:ext>
            </a:extLst>
          </p:cNvPr>
          <p:cNvCxnSpPr>
            <a:cxnSpLocks/>
          </p:cNvCxnSpPr>
          <p:nvPr/>
        </p:nvCxnSpPr>
        <p:spPr>
          <a:xfrm>
            <a:off x="352927" y="6395452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BF1C111-89A0-4050-B828-34BB81C3270F}"/>
                  </a:ext>
                </a:extLst>
              </p:cNvPr>
              <p:cNvSpPr txBox="1"/>
              <p:nvPr/>
            </p:nvSpPr>
            <p:spPr>
              <a:xfrm>
                <a:off x="242099" y="1064329"/>
                <a:ext cx="5279931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ar-AE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4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(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)=</m:t>
                            </m:r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F1C111-89A0-4050-B828-34BB81C32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9" y="1064329"/>
                <a:ext cx="5279931" cy="1190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BB50363-D1FC-4157-A89A-1EFA54BEB5F0}"/>
                  </a:ext>
                </a:extLst>
              </p:cNvPr>
              <p:cNvSpPr txBox="1"/>
              <p:nvPr/>
            </p:nvSpPr>
            <p:spPr>
              <a:xfrm>
                <a:off x="429464" y="2852585"/>
                <a:ext cx="5192597" cy="602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rad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29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6</m:t>
                        </m:r>
                      </m:e>
                    </m:rad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933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</m:oMath>
                </a14:m>
                <a:endParaRPr lang="en-GB" sz="2933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B50363-D1FC-4157-A89A-1EFA54BEB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64" y="2852585"/>
                <a:ext cx="5192597" cy="602794"/>
              </a:xfrm>
              <a:prstGeom prst="rect">
                <a:avLst/>
              </a:prstGeom>
              <a:blipFill>
                <a:blip r:embed="rId4"/>
                <a:stretch>
                  <a:fillRect l="-2582" t="-1010" b="-282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E1303E3-4875-4E40-A923-09E6AC25DE84}"/>
                  </a:ext>
                </a:extLst>
              </p:cNvPr>
              <p:cNvSpPr txBox="1"/>
              <p:nvPr/>
            </p:nvSpPr>
            <p:spPr>
              <a:xfrm>
                <a:off x="8895642" y="3589651"/>
                <a:ext cx="2937567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radPr>
                        <m:deg/>
                        <m:e>
                          <m: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Barlow Light"/>
                            </a:rPr>
                            <m:t>𝐴</m:t>
                          </m:r>
                        </m:e>
                      </m:rad>
                      <m:r>
                        <a:rPr lang="en-GB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Barlow Light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radPr>
                        <m:deg/>
                        <m:e>
                          <m: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Barlow Light"/>
                            </a:rPr>
                            <m:t>𝐵</m:t>
                          </m:r>
                        </m:e>
                      </m:rad>
                      <m:r>
                        <a:rPr lang="en-GB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Barlow Light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Barlow Light"/>
                                </a:rPr>
                              </m:ctrlPr>
                            </m:eqArrPr>
                            <m:e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𝐴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≥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𝐴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=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𝐵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1303E3-4875-4E40-A923-09E6AC25D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642" y="3589651"/>
                <a:ext cx="2937567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5D6CBD6-DC24-4659-86D0-F5841A10AFC8}"/>
                  </a:ext>
                </a:extLst>
              </p:cNvPr>
              <p:cNvSpPr txBox="1"/>
              <p:nvPr/>
            </p:nvSpPr>
            <p:spPr>
              <a:xfrm>
                <a:off x="4344800" y="988099"/>
                <a:ext cx="3890937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a:rPr lang="ar-AE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4</m:t>
                            </m:r>
                            <m: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D6CBD6-DC24-4659-86D0-F5841A10A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800" y="988099"/>
                <a:ext cx="3890937" cy="1190839"/>
              </a:xfrm>
              <a:prstGeom prst="rect">
                <a:avLst/>
              </a:prstGeom>
              <a:blipFill>
                <a:blip r:embed="rId6"/>
                <a:stretch>
                  <a:fillRect r="-7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ACB0CD1-2915-4DCD-A03E-0814B4580593}"/>
                  </a:ext>
                </a:extLst>
              </p:cNvPr>
              <p:cNvSpPr txBox="1"/>
              <p:nvPr/>
            </p:nvSpPr>
            <p:spPr>
              <a:xfrm>
                <a:off x="429465" y="2195236"/>
                <a:ext cx="747218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nghiệm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𝑆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dPr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;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e>
                    </m:d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CB0CD1-2915-4DCD-A03E-0814B4580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65" y="2195236"/>
                <a:ext cx="7472185" cy="584775"/>
              </a:xfrm>
              <a:prstGeom prst="rect">
                <a:avLst/>
              </a:prstGeom>
              <a:blipFill>
                <a:blip r:embed="rId7"/>
                <a:stretch>
                  <a:fillRect l="-2039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16F9D832-B625-49D5-AD22-5A2949F07943}"/>
                  </a:ext>
                </a:extLst>
              </p:cNvPr>
              <p:cNvSpPr txBox="1"/>
              <p:nvPr/>
            </p:nvSpPr>
            <p:spPr>
              <a:xfrm>
                <a:off x="300666" y="3837340"/>
                <a:ext cx="4575241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ar-AE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6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F9D832-B625-49D5-AD22-5A2949F07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66" y="3837340"/>
                <a:ext cx="4575241" cy="1190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5CD41483-A783-4112-8D37-C55C52F68F40}"/>
                  </a:ext>
                </a:extLst>
              </p:cNvPr>
              <p:cNvSpPr txBox="1"/>
              <p:nvPr/>
            </p:nvSpPr>
            <p:spPr>
              <a:xfrm>
                <a:off x="3331820" y="3410968"/>
                <a:ext cx="2392633" cy="1915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a:rPr lang="ar-AE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ar-AE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=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=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3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D41483-A783-4112-8D37-C55C52F68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20" y="3410968"/>
                <a:ext cx="2392633" cy="19157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B347B71-AAE7-4757-A1B5-65F2A020015D}"/>
                  </a:ext>
                </a:extLst>
              </p:cNvPr>
              <p:cNvSpPr txBox="1"/>
              <p:nvPr/>
            </p:nvSpPr>
            <p:spPr>
              <a:xfrm>
                <a:off x="4924606" y="4209185"/>
                <a:ext cx="333300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r>
                        <a:rPr lang="en-GB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GB" sz="32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GB" sz="32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347B71-AAE7-4757-A1B5-65F2A020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06" y="4209185"/>
                <a:ext cx="333300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A798D67-2DCF-49AB-9837-1865B0125D28}"/>
                  </a:ext>
                </a:extLst>
              </p:cNvPr>
              <p:cNvSpPr txBox="1"/>
              <p:nvPr/>
            </p:nvSpPr>
            <p:spPr>
              <a:xfrm>
                <a:off x="416150" y="5357483"/>
                <a:ext cx="78175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nghiệm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𝑆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dPr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e>
                    </m:d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A798D67-2DCF-49AB-9837-1865B012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50" y="5357483"/>
                <a:ext cx="7817567" cy="584775"/>
              </a:xfrm>
              <a:prstGeom prst="rect">
                <a:avLst/>
              </a:prstGeom>
              <a:blipFill>
                <a:blip r:embed="rId11"/>
                <a:stretch>
                  <a:fillRect l="-1949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06F14EAE-1962-484C-B6EC-FF7CDADC38B4}"/>
                  </a:ext>
                </a:extLst>
              </p:cNvPr>
              <p:cNvSpPr txBox="1"/>
              <p:nvPr/>
            </p:nvSpPr>
            <p:spPr>
              <a:xfrm>
                <a:off x="4657575" y="457504"/>
                <a:ext cx="4423612" cy="599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ar-AE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</m:oMath>
                </a14:m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GB" sz="2933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</m:rad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rad>
                  </m:oMath>
                </a14:m>
                <a:endParaRPr lang="en-GB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6F14EAE-1962-484C-B6EC-FF7CDADC3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75" y="457504"/>
                <a:ext cx="4423612" cy="5990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AE7D79B2-B5B0-489A-8C80-D9C5A0B37DE8}"/>
                  </a:ext>
                </a:extLst>
              </p:cNvPr>
              <p:cNvSpPr txBox="1"/>
              <p:nvPr/>
            </p:nvSpPr>
            <p:spPr>
              <a:xfrm>
                <a:off x="7546599" y="610785"/>
                <a:ext cx="4479269" cy="1915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sz="32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sz="32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≥−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GB" sz="320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𝑥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=−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1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 (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𝑇𝑀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𝑥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=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4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 (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𝑇𝑀</m:t>
                                      </m:r>
                                      <m:r>
                                        <a:rPr lang="en-GB" sz="32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)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E7D79B2-B5B0-489A-8C80-D9C5A0B37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599" y="610785"/>
                <a:ext cx="4479269" cy="19157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8193195-2271-4982-9E34-B3B54D1BBF72}"/>
                  </a:ext>
                </a:extLst>
              </p:cNvPr>
              <p:cNvSpPr txBox="1"/>
              <p:nvPr/>
            </p:nvSpPr>
            <p:spPr>
              <a:xfrm>
                <a:off x="8457680" y="4564407"/>
                <a:ext cx="3682429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ts val="800"/>
                  </a:spcBef>
                  <a:buClr>
                    <a:srgbClr val="A5B0FE"/>
                  </a:buClr>
                  <a:buSzPts val="24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/>
                              <a:sym typeface="Barlow Light"/>
                            </a:rPr>
                          </m:ctrlPr>
                        </m:radPr>
                        <m:deg/>
                        <m:e>
                          <m: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Barlow Light"/>
                            </a:rPr>
                            <m:t>𝐴</m:t>
                          </m:r>
                        </m:e>
                      </m:rad>
                      <m:r>
                        <a:rPr lang="en-GB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Barlow Light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/>
                              <a:sym typeface="Barlow Light"/>
                            </a:rPr>
                          </m:ctrlPr>
                        </m:radPr>
                        <m:deg/>
                        <m:e>
                          <m:r>
                            <a:rPr lang="en-GB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Barlow Light"/>
                            </a:rPr>
                            <m:t>𝐵</m:t>
                          </m:r>
                        </m:e>
                      </m:rad>
                      <m:r>
                        <a:rPr lang="en-GB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Barlow Light"/>
                        </a:rPr>
                        <m:t>=</m:t>
                      </m:r>
                      <m:r>
                        <a:rPr lang="en-GB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Barlow Light"/>
                        </a:rPr>
                        <m:t>0</m:t>
                      </m:r>
                      <m:r>
                        <a:rPr lang="ar-AE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Barlow Light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sz="24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Barlow Ligh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Barlow Light"/>
                                </a:rPr>
                              </m:ctrlPr>
                            </m:eqArrPr>
                            <m:e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𝐴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=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𝐵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=</m:t>
                              </m:r>
                              <m:r>
                                <a:rPr lang="en-GB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Barlow Light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AE" sz="2400" kern="0" dirty="0">
                  <a:solidFill>
                    <a:srgbClr val="000000"/>
                  </a:solidFill>
                  <a:latin typeface="Barlow Light"/>
                  <a:cs typeface="Arial"/>
                  <a:sym typeface="Barlow Ligh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193195-2271-4982-9E34-B3B54D1BB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680" y="4564407"/>
                <a:ext cx="3682429" cy="9161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3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build="p"/>
      <p:bldP spid="34" grpId="0" build="p"/>
      <p:bldP spid="21" grpId="0"/>
      <p:bldP spid="25" grpId="0"/>
      <p:bldP spid="38" grpId="0"/>
      <p:bldP spid="39" grpId="0" build="p"/>
      <p:bldP spid="40" grpId="0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0;p19">
            <a:extLst>
              <a:ext uri="{FF2B5EF4-FFF2-40B4-BE49-F238E27FC236}">
                <a16:creationId xmlns:a16="http://schemas.microsoft.com/office/drawing/2014/main" xmlns="" id="{46C78EA3-2F26-4244-A63A-243F1443D923}"/>
              </a:ext>
            </a:extLst>
          </p:cNvPr>
          <p:cNvSpPr txBox="1">
            <a:spLocks/>
          </p:cNvSpPr>
          <p:nvPr/>
        </p:nvSpPr>
        <p:spPr>
          <a:xfrm>
            <a:off x="161073" y="-401055"/>
            <a:ext cx="7587264" cy="89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defTabSz="1219170">
              <a:buClr>
                <a:srgbClr val="A5B0FE"/>
              </a:buClr>
            </a:pPr>
            <a:r>
              <a:rPr lang="vi-VN" sz="2133" kern="0" dirty="0">
                <a:solidFill>
                  <a:srgbClr val="000000"/>
                </a:solidFill>
              </a:rPr>
              <a:t>I</a:t>
            </a:r>
            <a:r>
              <a:rPr lang="en-GB" sz="2133" kern="0" dirty="0">
                <a:solidFill>
                  <a:srgbClr val="000000"/>
                </a:solidFill>
              </a:rPr>
              <a:t>V. </a:t>
            </a:r>
            <a:r>
              <a:rPr lang="vi-VN" sz="2133" u="sng" kern="0" dirty="0">
                <a:solidFill>
                  <a:srgbClr val="000000"/>
                </a:solidFill>
              </a:rPr>
              <a:t> </a:t>
            </a:r>
            <a:r>
              <a:rPr lang="en-GB" sz="2133" u="sng" kern="0" dirty="0">
                <a:solidFill>
                  <a:srgbClr val="000000"/>
                </a:solidFill>
              </a:rPr>
              <a:t>CÁC DẠNG </a:t>
            </a:r>
            <a:r>
              <a:rPr lang="vi-VN" sz="2133" u="sng" kern="0" dirty="0">
                <a:solidFill>
                  <a:srgbClr val="000000"/>
                </a:solidFill>
              </a:rPr>
              <a:t>PHƯƠNG TRÌNH </a:t>
            </a:r>
            <a:r>
              <a:rPr lang="en-GB" sz="2133" u="sng" kern="0" dirty="0">
                <a:solidFill>
                  <a:srgbClr val="000000"/>
                </a:solidFill>
              </a:rPr>
              <a:t>KHÁC:</a:t>
            </a:r>
            <a:endParaRPr lang="vi-VN" sz="2133" u="sng" kern="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FD305A1-52B5-41CD-8929-A73FBDEBEE15}"/>
              </a:ext>
            </a:extLst>
          </p:cNvPr>
          <p:cNvCxnSpPr>
            <a:cxnSpLocks/>
          </p:cNvCxnSpPr>
          <p:nvPr/>
        </p:nvCxnSpPr>
        <p:spPr>
          <a:xfrm>
            <a:off x="288757" y="1700463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E728629-9450-4D2D-B9E4-5C0EA411000C}"/>
              </a:ext>
            </a:extLst>
          </p:cNvPr>
          <p:cNvCxnSpPr>
            <a:cxnSpLocks/>
          </p:cNvCxnSpPr>
          <p:nvPr/>
        </p:nvCxnSpPr>
        <p:spPr>
          <a:xfrm>
            <a:off x="304800" y="2240547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1704D2-2F72-48D0-9AF7-67AC1E64703A}"/>
              </a:ext>
            </a:extLst>
          </p:cNvPr>
          <p:cNvCxnSpPr>
            <a:cxnSpLocks/>
          </p:cNvCxnSpPr>
          <p:nvPr/>
        </p:nvCxnSpPr>
        <p:spPr>
          <a:xfrm>
            <a:off x="352927" y="2818064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24390F7-4549-4E84-8536-9D1BB9E1169A}"/>
              </a:ext>
            </a:extLst>
          </p:cNvPr>
          <p:cNvCxnSpPr>
            <a:cxnSpLocks/>
          </p:cNvCxnSpPr>
          <p:nvPr/>
        </p:nvCxnSpPr>
        <p:spPr>
          <a:xfrm>
            <a:off x="304800" y="3429000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959A6ED-6E5E-49AD-982C-D0DA0405DEC3}"/>
              </a:ext>
            </a:extLst>
          </p:cNvPr>
          <p:cNvCxnSpPr>
            <a:cxnSpLocks/>
          </p:cNvCxnSpPr>
          <p:nvPr/>
        </p:nvCxnSpPr>
        <p:spPr>
          <a:xfrm>
            <a:off x="288757" y="4053305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4EE8751-C8DF-4F59-A730-7DE4D3737F8B}"/>
              </a:ext>
            </a:extLst>
          </p:cNvPr>
          <p:cNvCxnSpPr>
            <a:cxnSpLocks/>
          </p:cNvCxnSpPr>
          <p:nvPr/>
        </p:nvCxnSpPr>
        <p:spPr>
          <a:xfrm>
            <a:off x="352927" y="4694989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A83C1D4-0DC7-4043-87F5-3408F2C193E4}"/>
              </a:ext>
            </a:extLst>
          </p:cNvPr>
          <p:cNvCxnSpPr>
            <a:cxnSpLocks/>
          </p:cNvCxnSpPr>
          <p:nvPr/>
        </p:nvCxnSpPr>
        <p:spPr>
          <a:xfrm>
            <a:off x="288757" y="5304588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065E644-60BC-415E-A615-B9CE7A296BAD}"/>
              </a:ext>
            </a:extLst>
          </p:cNvPr>
          <p:cNvCxnSpPr>
            <a:cxnSpLocks/>
          </p:cNvCxnSpPr>
          <p:nvPr/>
        </p:nvCxnSpPr>
        <p:spPr>
          <a:xfrm>
            <a:off x="288757" y="5882105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FC8F798-512B-45E7-8087-8DCB531BBCB3}"/>
                  </a:ext>
                </a:extLst>
              </p:cNvPr>
              <p:cNvSpPr txBox="1"/>
              <p:nvPr/>
            </p:nvSpPr>
            <p:spPr>
              <a:xfrm>
                <a:off x="352926" y="443076"/>
                <a:ext cx="10613847" cy="63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89" indent="-457189" defTabSz="1219170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z="2933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Bài </a:t>
                </a:r>
                <a:r>
                  <a:rPr lang="en-GB" sz="2933" u="sng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2933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3: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Giải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các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: 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  <m:r>
                          <a:rPr lang="en-GB" sz="32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rad>
                    <m:r>
                      <a:rPr lang="en-GB" sz="32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3200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GB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GB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GB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e>
                    </m:rad>
                    <m:r>
                      <a:rPr lang="en-GB" sz="32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32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C8F798-512B-45E7-8087-8DCB531BB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443076"/>
                <a:ext cx="10613847" cy="631198"/>
              </a:xfrm>
              <a:prstGeom prst="rect">
                <a:avLst/>
              </a:prstGeom>
              <a:blipFill>
                <a:blip r:embed="rId2"/>
                <a:stretch>
                  <a:fillRect l="-1149" b="-26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3AE17DF-3CFC-4849-98CB-744676468B8A}"/>
              </a:ext>
            </a:extLst>
          </p:cNvPr>
          <p:cNvSpPr/>
          <p:nvPr/>
        </p:nvSpPr>
        <p:spPr>
          <a:xfrm>
            <a:off x="5037220" y="6344157"/>
            <a:ext cx="2085475" cy="231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B3427E1-3702-4D87-86D9-D684FD34378E}"/>
              </a:ext>
            </a:extLst>
          </p:cNvPr>
          <p:cNvSpPr/>
          <p:nvPr/>
        </p:nvSpPr>
        <p:spPr>
          <a:xfrm>
            <a:off x="5037220" y="6556572"/>
            <a:ext cx="2085475" cy="44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E8CD753-627F-4D41-8A26-3445F2C5681D}"/>
              </a:ext>
            </a:extLst>
          </p:cNvPr>
          <p:cNvCxnSpPr>
            <a:cxnSpLocks/>
          </p:cNvCxnSpPr>
          <p:nvPr/>
        </p:nvCxnSpPr>
        <p:spPr>
          <a:xfrm>
            <a:off x="352927" y="6395452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BF1C111-89A0-4050-B828-34BB81C3270F}"/>
                  </a:ext>
                </a:extLst>
              </p:cNvPr>
              <p:cNvSpPr txBox="1"/>
              <p:nvPr/>
            </p:nvSpPr>
            <p:spPr>
              <a:xfrm>
                <a:off x="274316" y="1403617"/>
                <a:ext cx="5279931" cy="2033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ar-AE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GB" sz="3200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32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3</m:t>
                                </m:r>
                                <m:r>
                                  <a:rPr lang="en-GB" sz="32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−</m:t>
                                </m:r>
                                <m:r>
                                  <a:rPr lang="en-GB" sz="32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F1C111-89A0-4050-B828-34BB81C32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6" y="1403617"/>
                <a:ext cx="5279931" cy="2033827"/>
              </a:xfrm>
              <a:prstGeom prst="rect">
                <a:avLst/>
              </a:prstGeom>
              <a:blipFill>
                <a:blip r:embed="rId3"/>
                <a:stretch>
                  <a:fillRect l="-1848" r="-11085" b="-5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5D6CBD6-DC24-4659-86D0-F5841A10AFC8}"/>
                  </a:ext>
                </a:extLst>
              </p:cNvPr>
              <p:cNvSpPr txBox="1"/>
              <p:nvPr/>
            </p:nvSpPr>
            <p:spPr>
              <a:xfrm>
                <a:off x="6181940" y="1455328"/>
                <a:ext cx="3890937" cy="2033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a:rPr lang="ar-AE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≤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e>
                          <m:e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≥−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e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32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3</m:t>
                                </m:r>
                                <m:r>
                                  <a:rPr lang="en-GB" sz="32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−</m:t>
                                </m:r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D6CBD6-DC24-4659-86D0-F5841A10A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940" y="1455328"/>
                <a:ext cx="3890937" cy="2033827"/>
              </a:xfrm>
              <a:prstGeom prst="rect">
                <a:avLst/>
              </a:prstGeom>
              <a:blipFill>
                <a:blip r:embed="rId4"/>
                <a:stretch>
                  <a:fillRect l="-2508" r="-1724" b="-6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ACB0CD1-2915-4DCD-A03E-0814B4580593}"/>
                  </a:ext>
                </a:extLst>
              </p:cNvPr>
              <p:cNvSpPr txBox="1"/>
              <p:nvPr/>
            </p:nvSpPr>
            <p:spPr>
              <a:xfrm>
                <a:off x="4383662" y="5314699"/>
                <a:ext cx="748749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nghiệm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𝑆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dPr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e>
                    </m:d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CB0CD1-2915-4DCD-A03E-0814B4580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662" y="5314699"/>
                <a:ext cx="7487495" cy="584775"/>
              </a:xfrm>
              <a:prstGeom prst="rect">
                <a:avLst/>
              </a:prstGeom>
              <a:blipFill>
                <a:blip r:embed="rId5"/>
                <a:stretch>
                  <a:fillRect l="-2036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C3C0FE0A-2DCE-4B7F-97DE-E4B98B175DDE}"/>
                  </a:ext>
                </a:extLst>
              </p:cNvPr>
              <p:cNvSpPr txBox="1"/>
              <p:nvPr/>
            </p:nvSpPr>
            <p:spPr>
              <a:xfrm>
                <a:off x="274316" y="2971570"/>
                <a:ext cx="2930880" cy="1664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ar-AE" sz="32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sz="32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GB" sz="32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32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≤</m:t>
                              </m:r>
                              <m:r>
                                <a:rPr lang="en-GB" sz="32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≥</m:t>
                              </m:r>
                              <m:r>
                                <a:rPr lang="en-GB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r>
                                <a:rPr lang="en-GB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GB" sz="320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2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  <m:r>
                                    <a:rPr lang="en-GB" sz="32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−</m:t>
                                  </m:r>
                                  <m:r>
                                    <a:rPr lang="en-GB" sz="32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ar-AE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=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GB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r>
                                <a:rPr lang="en-GB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C0FE0A-2DCE-4B7F-97DE-E4B98B175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6" y="2971570"/>
                <a:ext cx="2930880" cy="1664495"/>
              </a:xfrm>
              <a:prstGeom prst="rect">
                <a:avLst/>
              </a:prstGeom>
              <a:blipFill>
                <a:blip r:embed="rId6"/>
                <a:stretch>
                  <a:fillRect r="-19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82EFE46-C6C2-4D67-A23C-197FADC68A66}"/>
                  </a:ext>
                </a:extLst>
              </p:cNvPr>
              <p:cNvSpPr txBox="1"/>
              <p:nvPr/>
            </p:nvSpPr>
            <p:spPr>
              <a:xfrm>
                <a:off x="3706976" y="2954903"/>
                <a:ext cx="4193033" cy="2033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a:rPr lang="ar-AE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ar-AE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≤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≤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e>
                          <m:e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  <m:e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GB" sz="320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82EFE46-C6C2-4D67-A23C-197FADC68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76" y="2954903"/>
                <a:ext cx="4193033" cy="2033827"/>
              </a:xfrm>
              <a:prstGeom prst="rect">
                <a:avLst/>
              </a:prstGeom>
              <a:blipFill>
                <a:blip r:embed="rId7"/>
                <a:stretch>
                  <a:fillRect l="-2326" r="-4360" b="-6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F28C782D-A497-4C81-8800-E16B2D18A07B}"/>
                  </a:ext>
                </a:extLst>
              </p:cNvPr>
              <p:cNvSpPr txBox="1"/>
              <p:nvPr/>
            </p:nvSpPr>
            <p:spPr>
              <a:xfrm>
                <a:off x="7980220" y="2994527"/>
                <a:ext cx="3890937" cy="1664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a:rPr lang="ar-AE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ar-AE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≤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≤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e>
                          <m:e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8C782D-A497-4C81-8800-E16B2D18A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220" y="2994527"/>
                <a:ext cx="3890937" cy="16644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D89740D9-BB3C-41AA-897C-0E78A966FE2C}"/>
                  </a:ext>
                </a:extLst>
              </p:cNvPr>
              <p:cNvSpPr txBox="1"/>
              <p:nvPr/>
            </p:nvSpPr>
            <p:spPr>
              <a:xfrm>
                <a:off x="256673" y="4566006"/>
                <a:ext cx="3890937" cy="2312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a:rPr lang="ar-AE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ar-AE" sz="32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sz="320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≤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≤</m:t>
                            </m:r>
                            <m:r>
                              <a:rPr lang="en-GB" sz="32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e>
                          <m:e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≥</m:t>
                            </m:r>
                            <m:r>
                              <a:rPr lang="en-GB" sz="3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=−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1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 (</m:t>
                                    </m:r>
                                    <m:r>
                                      <a:rPr lang="en-GB" sz="32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𝐿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=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2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 (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𝑇𝑀</m:t>
                                    </m:r>
                                    <m:r>
                                      <a:rPr lang="en-GB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ar-AE" sz="2400" kern="0" dirty="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  <a:cs typeface="Arial"/>
                    <a:sym typeface="Arial"/>
                  </a:rPr>
                  <a:t> </a:t>
                </a:r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9740D9-BB3C-41AA-897C-0E78A966F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3" y="4566006"/>
                <a:ext cx="3890937" cy="2312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E3485206-E76D-4C72-84AA-442E8B0DC8B2}"/>
                  </a:ext>
                </a:extLst>
              </p:cNvPr>
              <p:cNvSpPr txBox="1"/>
              <p:nvPr/>
            </p:nvSpPr>
            <p:spPr>
              <a:xfrm>
                <a:off x="3954705" y="954732"/>
                <a:ext cx="6680200" cy="642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3</m:t>
                          </m:r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−</m:t>
                          </m:r>
                          <m: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𝑥</m:t>
                          </m:r>
                        </m:e>
                      </m:rad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1</m:t>
                      </m:r>
                      <m:r>
                        <a:rPr kumimoji="0" lang="en-GB" sz="3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𝑥</m:t>
                          </m:r>
                          <m: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+</m:t>
                          </m:r>
                          <m: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485206-E76D-4C72-84AA-442E8B0DC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05" y="954732"/>
                <a:ext cx="6680200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8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build="p"/>
      <p:bldP spid="25" grpId="0"/>
      <p:bldP spid="38" grpId="0"/>
      <p:bldP spid="30" grpId="0"/>
      <p:bldP spid="31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0;p19">
            <a:extLst>
              <a:ext uri="{FF2B5EF4-FFF2-40B4-BE49-F238E27FC236}">
                <a16:creationId xmlns:a16="http://schemas.microsoft.com/office/drawing/2014/main" xmlns="" id="{46C78EA3-2F26-4244-A63A-243F1443D923}"/>
              </a:ext>
            </a:extLst>
          </p:cNvPr>
          <p:cNvSpPr txBox="1">
            <a:spLocks/>
          </p:cNvSpPr>
          <p:nvPr/>
        </p:nvSpPr>
        <p:spPr>
          <a:xfrm>
            <a:off x="161073" y="-401055"/>
            <a:ext cx="7587264" cy="89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defTabSz="1219170">
              <a:buClr>
                <a:srgbClr val="A5B0FE"/>
              </a:buClr>
            </a:pPr>
            <a:r>
              <a:rPr lang="vi-VN" sz="2133" kern="0" dirty="0">
                <a:solidFill>
                  <a:srgbClr val="000000"/>
                </a:solidFill>
              </a:rPr>
              <a:t>I</a:t>
            </a:r>
            <a:r>
              <a:rPr lang="en-GB" sz="2133" kern="0" dirty="0">
                <a:solidFill>
                  <a:srgbClr val="000000"/>
                </a:solidFill>
              </a:rPr>
              <a:t>V. </a:t>
            </a:r>
            <a:r>
              <a:rPr lang="vi-VN" sz="2133" u="sng" kern="0" dirty="0">
                <a:solidFill>
                  <a:srgbClr val="000000"/>
                </a:solidFill>
              </a:rPr>
              <a:t> </a:t>
            </a:r>
            <a:r>
              <a:rPr lang="en-GB" sz="2133" u="sng" kern="0" dirty="0">
                <a:solidFill>
                  <a:srgbClr val="000000"/>
                </a:solidFill>
              </a:rPr>
              <a:t>CÁC DẠNG </a:t>
            </a:r>
            <a:r>
              <a:rPr lang="vi-VN" sz="2133" u="sng" kern="0" dirty="0">
                <a:solidFill>
                  <a:srgbClr val="000000"/>
                </a:solidFill>
              </a:rPr>
              <a:t>PHƯƠNG TRÌNH </a:t>
            </a:r>
            <a:r>
              <a:rPr lang="en-GB" sz="2133" u="sng" kern="0" dirty="0">
                <a:solidFill>
                  <a:srgbClr val="000000"/>
                </a:solidFill>
              </a:rPr>
              <a:t>KHÁC:</a:t>
            </a:r>
            <a:endParaRPr lang="vi-VN" sz="2133" u="sng" kern="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FD305A1-52B5-41CD-8929-A73FBDEBEE15}"/>
              </a:ext>
            </a:extLst>
          </p:cNvPr>
          <p:cNvCxnSpPr>
            <a:cxnSpLocks/>
          </p:cNvCxnSpPr>
          <p:nvPr/>
        </p:nvCxnSpPr>
        <p:spPr>
          <a:xfrm>
            <a:off x="288757" y="1627311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E728629-9450-4D2D-B9E4-5C0EA411000C}"/>
              </a:ext>
            </a:extLst>
          </p:cNvPr>
          <p:cNvCxnSpPr>
            <a:cxnSpLocks/>
          </p:cNvCxnSpPr>
          <p:nvPr/>
        </p:nvCxnSpPr>
        <p:spPr>
          <a:xfrm>
            <a:off x="304800" y="2240547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1704D2-2F72-48D0-9AF7-67AC1E64703A}"/>
              </a:ext>
            </a:extLst>
          </p:cNvPr>
          <p:cNvCxnSpPr>
            <a:cxnSpLocks/>
          </p:cNvCxnSpPr>
          <p:nvPr/>
        </p:nvCxnSpPr>
        <p:spPr>
          <a:xfrm>
            <a:off x="352927" y="2818064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24390F7-4549-4E84-8536-9D1BB9E1169A}"/>
              </a:ext>
            </a:extLst>
          </p:cNvPr>
          <p:cNvCxnSpPr>
            <a:cxnSpLocks/>
          </p:cNvCxnSpPr>
          <p:nvPr/>
        </p:nvCxnSpPr>
        <p:spPr>
          <a:xfrm>
            <a:off x="304800" y="3429000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959A6ED-6E5E-49AD-982C-D0DA0405DEC3}"/>
              </a:ext>
            </a:extLst>
          </p:cNvPr>
          <p:cNvCxnSpPr>
            <a:cxnSpLocks/>
          </p:cNvCxnSpPr>
          <p:nvPr/>
        </p:nvCxnSpPr>
        <p:spPr>
          <a:xfrm>
            <a:off x="288757" y="4053305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4EE8751-C8DF-4F59-A730-7DE4D3737F8B}"/>
              </a:ext>
            </a:extLst>
          </p:cNvPr>
          <p:cNvCxnSpPr>
            <a:cxnSpLocks/>
          </p:cNvCxnSpPr>
          <p:nvPr/>
        </p:nvCxnSpPr>
        <p:spPr>
          <a:xfrm>
            <a:off x="352927" y="4694989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A83C1D4-0DC7-4043-87F5-3408F2C193E4}"/>
              </a:ext>
            </a:extLst>
          </p:cNvPr>
          <p:cNvCxnSpPr>
            <a:cxnSpLocks/>
          </p:cNvCxnSpPr>
          <p:nvPr/>
        </p:nvCxnSpPr>
        <p:spPr>
          <a:xfrm>
            <a:off x="288757" y="5304588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065E644-60BC-415E-A615-B9CE7A296BAD}"/>
              </a:ext>
            </a:extLst>
          </p:cNvPr>
          <p:cNvCxnSpPr>
            <a:cxnSpLocks/>
          </p:cNvCxnSpPr>
          <p:nvPr/>
        </p:nvCxnSpPr>
        <p:spPr>
          <a:xfrm>
            <a:off x="288757" y="5882105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FC8F798-512B-45E7-8087-8DCB531BBCB3}"/>
                  </a:ext>
                </a:extLst>
              </p:cNvPr>
              <p:cNvSpPr txBox="1"/>
              <p:nvPr/>
            </p:nvSpPr>
            <p:spPr>
              <a:xfrm>
                <a:off x="352926" y="443077"/>
                <a:ext cx="10613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GB" sz="2933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Bài </a:t>
                </a:r>
                <a:r>
                  <a:rPr lang="en-GB" sz="2933" u="sng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2933" u="sng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3: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Giải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các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2933" kern="0" dirty="0" err="1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r>
                  <a:rPr lang="en-GB" sz="2933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: b) </a:t>
                </a:r>
                <a14:m>
                  <m:oMath xmlns:m="http://schemas.openxmlformats.org/officeDocument/2006/math">
                    <m:r>
                      <a:rPr lang="en-GB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  <m:sSup>
                      <m:sSupPr>
                        <m:ctrlPr>
                          <a:rPr lang="en-GB" sz="3200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sSupPr>
                      <m:e>
                        <m:r>
                          <a:rPr lang="en-GB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GB" sz="32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p>
                    </m:sSup>
                    <m:r>
                      <a:rPr lang="en-GB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7</m:t>
                    </m:r>
                    <m:sSup>
                      <m:sSupPr>
                        <m:ctrlPr>
                          <a:rPr lang="en-GB" sz="3200" i="1" kern="0">
                            <a:solidFill>
                              <a:srgbClr val="FF0000"/>
                            </a:solidFill>
                            <a:latin typeface="Cambria Math"/>
                            <a:sym typeface="Arial"/>
                          </a:rPr>
                        </m:ctrlPr>
                      </m:sSupPr>
                      <m:e>
                        <m:r>
                          <a:rPr lang="en-GB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GB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GB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lang="en-GB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5</m:t>
                    </m:r>
                    <m:r>
                      <a:rPr lang="en-GB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C8F798-512B-45E7-8087-8DCB531BB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443077"/>
                <a:ext cx="10613847" cy="584775"/>
              </a:xfrm>
              <a:prstGeom prst="rect">
                <a:avLst/>
              </a:prstGeom>
              <a:blipFill>
                <a:blip r:embed="rId2"/>
                <a:stretch>
                  <a:fillRect l="-1264" t="-6250" b="-28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3AE17DF-3CFC-4849-98CB-744676468B8A}"/>
              </a:ext>
            </a:extLst>
          </p:cNvPr>
          <p:cNvSpPr/>
          <p:nvPr/>
        </p:nvSpPr>
        <p:spPr>
          <a:xfrm>
            <a:off x="5037220" y="6344157"/>
            <a:ext cx="2085475" cy="231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B3427E1-3702-4D87-86D9-D684FD34378E}"/>
              </a:ext>
            </a:extLst>
          </p:cNvPr>
          <p:cNvSpPr/>
          <p:nvPr/>
        </p:nvSpPr>
        <p:spPr>
          <a:xfrm>
            <a:off x="5037220" y="6556572"/>
            <a:ext cx="2085475" cy="44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E8CD753-627F-4D41-8A26-3445F2C5681D}"/>
              </a:ext>
            </a:extLst>
          </p:cNvPr>
          <p:cNvCxnSpPr>
            <a:cxnSpLocks/>
          </p:cNvCxnSpPr>
          <p:nvPr/>
        </p:nvCxnSpPr>
        <p:spPr>
          <a:xfrm>
            <a:off x="352927" y="6395452"/>
            <a:ext cx="115824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ACB0CD1-2915-4DCD-A03E-0814B4580593}"/>
                  </a:ext>
                </a:extLst>
              </p:cNvPr>
              <p:cNvSpPr txBox="1"/>
              <p:nvPr/>
            </p:nvSpPr>
            <p:spPr>
              <a:xfrm>
                <a:off x="609600" y="5335042"/>
                <a:ext cx="11582400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nghiệm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𝑆</m:t>
                    </m:r>
                    <m:r>
                      <a:rPr lang="en-GB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dPr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;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;−</m:t>
                        </m:r>
                        <m:rad>
                          <m:radPr>
                            <m:degHide m:val="on"/>
                            <m:ctrlPr>
                              <a:rPr lang="en-GB" sz="3200" i="1" kern="0">
                                <a:solidFill>
                                  <a:srgbClr val="000000"/>
                                </a:solidFill>
                                <a:latin typeface="Cambria Math"/>
                                <a:sym typeface="Arial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CB0CD1-2915-4DCD-A03E-0814B4580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35042"/>
                <a:ext cx="11582400" cy="1190839"/>
              </a:xfrm>
              <a:prstGeom prst="rect">
                <a:avLst/>
              </a:prstGeom>
              <a:blipFill>
                <a:blip r:embed="rId3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D89740D9-BB3C-41AA-897C-0E78A966FE2C}"/>
                  </a:ext>
                </a:extLst>
              </p:cNvPr>
              <p:cNvSpPr txBox="1"/>
              <p:nvPr/>
            </p:nvSpPr>
            <p:spPr>
              <a:xfrm>
                <a:off x="6592022" y="1159375"/>
                <a:ext cx="3890937" cy="190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ar-AE" sz="3200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𝑡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=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(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𝑇𝑀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𝑡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320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2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(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𝑇𝑀</m:t>
                              </m:r>
                              <m:r>
                                <a:rPr lang="en-GB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9740D9-BB3C-41AA-897C-0E78A966F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022" y="1159375"/>
                <a:ext cx="3890937" cy="1906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AFB5D7C-6556-4BA3-AE54-3A4CCFDEAEA8}"/>
                  </a:ext>
                </a:extLst>
              </p:cNvPr>
              <p:cNvSpPr txBox="1"/>
              <p:nvPr/>
            </p:nvSpPr>
            <p:spPr>
              <a:xfrm>
                <a:off x="632385" y="1029099"/>
                <a:ext cx="6644640" cy="1362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Đặt </a:t>
                </a:r>
                <a14:m>
                  <m:oMath xmlns:m="http://schemas.openxmlformats.org/officeDocument/2006/math"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sSupPr>
                      <m:e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   , (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≥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endParaRPr lang="en-GB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Khi </a:t>
                </a:r>
                <a:r>
                  <a:rPr lang="en-GB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đó</a:t>
                </a: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PT </a:t>
                </a:r>
                <a:r>
                  <a:rPr lang="en-GB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trở</a:t>
                </a: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GB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thành</a:t>
                </a: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sSupPr>
                      <m:e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𝑡</m:t>
                        </m:r>
                      </m:e>
                      <m:sup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7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5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</m:oMath>
                </a14:m>
                <a:endParaRPr lang="en-GB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FB5D7C-6556-4BA3-AE54-3A4CCFDEA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85" y="1029099"/>
                <a:ext cx="6644640" cy="1362617"/>
              </a:xfrm>
              <a:prstGeom prst="rect">
                <a:avLst/>
              </a:prstGeom>
              <a:blipFill>
                <a:blip r:embed="rId5"/>
                <a:stretch>
                  <a:fillRect l="-2018" b="-12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C453465-DEEF-4D2A-AE24-1AFD8E31BF7D}"/>
                  </a:ext>
                </a:extLst>
              </p:cNvPr>
              <p:cNvSpPr txBox="1"/>
              <p:nvPr/>
            </p:nvSpPr>
            <p:spPr>
              <a:xfrm>
                <a:off x="352925" y="2523303"/>
                <a:ext cx="6644640" cy="3115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defTabSz="1219170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Với </a:t>
                </a:r>
                <a14:m>
                  <m:oMath xmlns:m="http://schemas.openxmlformats.org/officeDocument/2006/math"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ar-AE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sSup>
                      <m:sSupPr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ar-AE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ar-AE" sz="2933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e>
                          <m:e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=−</m:t>
                            </m:r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GB" sz="2933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marL="457189" indent="-457189" defTabSz="1219170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Với </a:t>
                </a:r>
                <a14:m>
                  <m:oMath xmlns:m="http://schemas.openxmlformats.org/officeDocument/2006/math"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sym typeface="Arial"/>
                          </a:rPr>
                        </m:ctrlPr>
                      </m:fPr>
                      <m:num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ar-AE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sSup>
                      <m:sSupPr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GB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GB" sz="2933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lang="en-GB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ar-AE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ar-AE" sz="2933" i="1" ker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GB" sz="2933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GB" sz="2933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933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933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rad>
                          </m:e>
                          <m:e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GB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GB" sz="2933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GB" sz="2933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933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933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lang="en-GB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453465-DEEF-4D2A-AE24-1AFD8E31B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5" y="2523303"/>
                <a:ext cx="6644640" cy="3115853"/>
              </a:xfrm>
              <a:prstGeom prst="rect">
                <a:avLst/>
              </a:prstGeom>
              <a:blipFill>
                <a:blip r:embed="rId6"/>
                <a:stretch>
                  <a:fillRect l="-1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2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7" grpId="0"/>
      <p:bldP spid="26" grpId="0" build="p"/>
      <p:bldP spid="2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28414325"/>
</p:tagLst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1465</Words>
  <Application>Microsoft Office PowerPoint</Application>
  <PresentationFormat>Custom</PresentationFormat>
  <Paragraphs>97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Roderigo template</vt:lpstr>
      <vt:lpstr>PowerPoint Presentation</vt:lpstr>
      <vt:lpstr>PowerPoint Presentation</vt:lpstr>
      <vt:lpstr>DẠNG 3.1: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– THPT ĐỨC TRÍ</dc:title>
  <dc:creator>Hoang</dc:creator>
  <cp:lastModifiedBy>Windows User</cp:lastModifiedBy>
  <cp:revision>26</cp:revision>
  <dcterms:created xsi:type="dcterms:W3CDTF">2021-11-08T06:46:33Z</dcterms:created>
  <dcterms:modified xsi:type="dcterms:W3CDTF">2022-07-29T06:36:10Z</dcterms:modified>
</cp:coreProperties>
</file>